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png&amp;ehk=DtOBPcBVLSbKcLYOz865Vg&amp;r=0&amp;pid=OfficeInsert" ContentType="image/png"/>
  <Default Extension="png&amp;ehk=Wq0sQZOysgGHdeoMCwI0hA&amp;r=0&amp;pid=OfficeInsert" ContentType="image/png"/>
  <Default Extension="pptx" ContentType="application/vnd.openxmlformats-officedocument.presentationml.presentation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267" r:id="rId2"/>
    <p:sldId id="305" r:id="rId3"/>
    <p:sldId id="306" r:id="rId4"/>
    <p:sldId id="261" r:id="rId5"/>
    <p:sldId id="268" r:id="rId6"/>
    <p:sldId id="301" r:id="rId7"/>
    <p:sldId id="269" r:id="rId8"/>
    <p:sldId id="270" r:id="rId9"/>
    <p:sldId id="272" r:id="rId10"/>
    <p:sldId id="271" r:id="rId11"/>
    <p:sldId id="275" r:id="rId12"/>
    <p:sldId id="276" r:id="rId13"/>
    <p:sldId id="308" r:id="rId14"/>
    <p:sldId id="278" r:id="rId15"/>
    <p:sldId id="291" r:id="rId16"/>
    <p:sldId id="280" r:id="rId17"/>
    <p:sldId id="292" r:id="rId18"/>
    <p:sldId id="282" r:id="rId19"/>
    <p:sldId id="283" r:id="rId20"/>
    <p:sldId id="285" r:id="rId21"/>
    <p:sldId id="284" r:id="rId22"/>
    <p:sldId id="300" r:id="rId23"/>
    <p:sldId id="286" r:id="rId24"/>
    <p:sldId id="296" r:id="rId25"/>
    <p:sldId id="298" r:id="rId26"/>
    <p:sldId id="294" r:id="rId27"/>
    <p:sldId id="293" r:id="rId28"/>
    <p:sldId id="287" r:id="rId29"/>
    <p:sldId id="303" r:id="rId30"/>
    <p:sldId id="288" r:id="rId31"/>
    <p:sldId id="304" r:id="rId32"/>
    <p:sldId id="302" r:id="rId33"/>
    <p:sldId id="307" r:id="rId34"/>
    <p:sldId id="299" r:id="rId35"/>
    <p:sldId id="265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AE1B"/>
    <a:srgbClr val="F9F9F9"/>
    <a:srgbClr val="675446"/>
    <a:srgbClr val="A6A6A6"/>
    <a:srgbClr val="437F97"/>
    <a:srgbClr val="F989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83045" autoAdjust="0"/>
  </p:normalViewPr>
  <p:slideViewPr>
    <p:cSldViewPr snapToGrid="0">
      <p:cViewPr varScale="1">
        <p:scale>
          <a:sx n="95" d="100"/>
          <a:sy n="95" d="100"/>
        </p:scale>
        <p:origin x="1386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2918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A56D6-7506-4CA9-8B9D-EF1C88B44AF6}" type="datetimeFigureOut">
              <a:rPr lang="de-DE" smtClean="0"/>
              <a:t>19.11.2018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36688A-EA87-4AB8-BA86-23367C93CA9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69824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0DCAE-B93E-4912-B399-689336AE335D}" type="datetimeFigureOut">
              <a:rPr lang="de-DE" smtClean="0"/>
              <a:t>19.11.2018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422470-20A3-4665-853C-0BABBC04913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3795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22470-20A3-4665-853C-0BABBC04913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7519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22470-20A3-4665-853C-0BABBC049132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1100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22470-20A3-4665-853C-0BABBC049132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2163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22470-20A3-4665-853C-0BABBC049132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8361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22470-20A3-4665-853C-0BABBC049132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199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22470-20A3-4665-853C-0BABBC049132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1745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3.gif"/><Relationship Id="rId26" Type="http://schemas.openxmlformats.org/officeDocument/2006/relationships/image" Target="../media/image31.jpeg"/><Relationship Id="rId39" Type="http://schemas.openxmlformats.org/officeDocument/2006/relationships/image" Target="../media/image44.png"/><Relationship Id="rId21" Type="http://schemas.openxmlformats.org/officeDocument/2006/relationships/image" Target="../media/image26.gif"/><Relationship Id="rId34" Type="http://schemas.openxmlformats.org/officeDocument/2006/relationships/image" Target="../media/image39.gif"/><Relationship Id="rId42" Type="http://schemas.openxmlformats.org/officeDocument/2006/relationships/image" Target="../media/image47.png"/><Relationship Id="rId47" Type="http://schemas.openxmlformats.org/officeDocument/2006/relationships/image" Target="../media/image52.png"/><Relationship Id="rId50" Type="http://schemas.openxmlformats.org/officeDocument/2006/relationships/image" Target="../media/image55.png"/><Relationship Id="rId55" Type="http://schemas.openxmlformats.org/officeDocument/2006/relationships/image" Target="../media/image60.png"/><Relationship Id="rId63" Type="http://schemas.openxmlformats.org/officeDocument/2006/relationships/image" Target="../media/image6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9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16.jpeg"/><Relationship Id="rId24" Type="http://schemas.openxmlformats.org/officeDocument/2006/relationships/image" Target="../media/image29.png"/><Relationship Id="rId32" Type="http://schemas.openxmlformats.org/officeDocument/2006/relationships/image" Target="../media/image37.gif"/><Relationship Id="rId37" Type="http://schemas.openxmlformats.org/officeDocument/2006/relationships/image" Target="../media/image42.png"/><Relationship Id="rId40" Type="http://schemas.openxmlformats.org/officeDocument/2006/relationships/image" Target="../media/image45.png"/><Relationship Id="rId45" Type="http://schemas.openxmlformats.org/officeDocument/2006/relationships/image" Target="../media/image50.png"/><Relationship Id="rId53" Type="http://schemas.openxmlformats.org/officeDocument/2006/relationships/image" Target="../media/image58.jpeg"/><Relationship Id="rId58" Type="http://schemas.openxmlformats.org/officeDocument/2006/relationships/image" Target="../media/image63.png"/><Relationship Id="rId66" Type="http://schemas.openxmlformats.org/officeDocument/2006/relationships/image" Target="../media/image71.jpe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gif"/><Relationship Id="rId28" Type="http://schemas.openxmlformats.org/officeDocument/2006/relationships/image" Target="../media/image33.png"/><Relationship Id="rId36" Type="http://schemas.openxmlformats.org/officeDocument/2006/relationships/image" Target="../media/image41.png"/><Relationship Id="rId49" Type="http://schemas.openxmlformats.org/officeDocument/2006/relationships/image" Target="../media/image54.png"/><Relationship Id="rId57" Type="http://schemas.openxmlformats.org/officeDocument/2006/relationships/image" Target="../media/image62.jpg"/><Relationship Id="rId61" Type="http://schemas.openxmlformats.org/officeDocument/2006/relationships/image" Target="../media/image66.jpeg"/><Relationship Id="rId10" Type="http://schemas.openxmlformats.org/officeDocument/2006/relationships/image" Target="../media/image15.png"/><Relationship Id="rId19" Type="http://schemas.openxmlformats.org/officeDocument/2006/relationships/image" Target="../media/image24.gif"/><Relationship Id="rId31" Type="http://schemas.openxmlformats.org/officeDocument/2006/relationships/image" Target="../media/image36.png"/><Relationship Id="rId44" Type="http://schemas.openxmlformats.org/officeDocument/2006/relationships/image" Target="../media/image49.png"/><Relationship Id="rId52" Type="http://schemas.openxmlformats.org/officeDocument/2006/relationships/image" Target="../media/image57.jpeg"/><Relationship Id="rId60" Type="http://schemas.openxmlformats.org/officeDocument/2006/relationships/image" Target="../media/image65.png"/><Relationship Id="rId65" Type="http://schemas.openxmlformats.org/officeDocument/2006/relationships/image" Target="../media/image70.gif"/><Relationship Id="rId4" Type="http://schemas.openxmlformats.org/officeDocument/2006/relationships/image" Target="../media/image9.jpeg"/><Relationship Id="rId9" Type="http://schemas.openxmlformats.org/officeDocument/2006/relationships/image" Target="../media/image14.png"/><Relationship Id="rId14" Type="http://schemas.openxmlformats.org/officeDocument/2006/relationships/image" Target="../media/image19.gif"/><Relationship Id="rId22" Type="http://schemas.openxmlformats.org/officeDocument/2006/relationships/image" Target="../media/image27.png"/><Relationship Id="rId27" Type="http://schemas.openxmlformats.org/officeDocument/2006/relationships/image" Target="../media/image32.gif"/><Relationship Id="rId30" Type="http://schemas.openxmlformats.org/officeDocument/2006/relationships/image" Target="../media/image35.gif"/><Relationship Id="rId35" Type="http://schemas.openxmlformats.org/officeDocument/2006/relationships/image" Target="../media/image40.png"/><Relationship Id="rId43" Type="http://schemas.openxmlformats.org/officeDocument/2006/relationships/image" Target="../media/image48.gif"/><Relationship Id="rId48" Type="http://schemas.openxmlformats.org/officeDocument/2006/relationships/image" Target="../media/image53.png"/><Relationship Id="rId56" Type="http://schemas.openxmlformats.org/officeDocument/2006/relationships/image" Target="../media/image61.png"/><Relationship Id="rId64" Type="http://schemas.openxmlformats.org/officeDocument/2006/relationships/image" Target="../media/image69.jpeg"/><Relationship Id="rId8" Type="http://schemas.openxmlformats.org/officeDocument/2006/relationships/image" Target="../media/image13.png"/><Relationship Id="rId51" Type="http://schemas.openxmlformats.org/officeDocument/2006/relationships/image" Target="../media/image56.png"/><Relationship Id="rId3" Type="http://schemas.openxmlformats.org/officeDocument/2006/relationships/image" Target="../media/image8.gif"/><Relationship Id="rId12" Type="http://schemas.openxmlformats.org/officeDocument/2006/relationships/image" Target="../media/image17.png"/><Relationship Id="rId17" Type="http://schemas.openxmlformats.org/officeDocument/2006/relationships/image" Target="../media/image22.gif"/><Relationship Id="rId25" Type="http://schemas.openxmlformats.org/officeDocument/2006/relationships/image" Target="../media/image30.png"/><Relationship Id="rId33" Type="http://schemas.openxmlformats.org/officeDocument/2006/relationships/image" Target="../media/image38.jpeg"/><Relationship Id="rId38" Type="http://schemas.openxmlformats.org/officeDocument/2006/relationships/image" Target="../media/image43.png"/><Relationship Id="rId46" Type="http://schemas.openxmlformats.org/officeDocument/2006/relationships/image" Target="../media/image51.jpeg"/><Relationship Id="rId59" Type="http://schemas.openxmlformats.org/officeDocument/2006/relationships/image" Target="../media/image64.png"/><Relationship Id="rId67" Type="http://schemas.openxmlformats.org/officeDocument/2006/relationships/image" Target="../media/image72.png"/><Relationship Id="rId20" Type="http://schemas.openxmlformats.org/officeDocument/2006/relationships/image" Target="../media/image25.png"/><Relationship Id="rId41" Type="http://schemas.openxmlformats.org/officeDocument/2006/relationships/image" Target="../media/image46.gif"/><Relationship Id="rId54" Type="http://schemas.openxmlformats.org/officeDocument/2006/relationships/image" Target="../media/image59.jpeg"/><Relationship Id="rId62" Type="http://schemas.openxmlformats.org/officeDocument/2006/relationships/image" Target="../media/image6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hteck 25"/>
          <p:cNvSpPr/>
          <p:nvPr userDrawn="1"/>
        </p:nvSpPr>
        <p:spPr>
          <a:xfrm>
            <a:off x="21267" y="2747629"/>
            <a:ext cx="12170733" cy="197589"/>
          </a:xfrm>
          <a:prstGeom prst="rect">
            <a:avLst/>
          </a:prstGeom>
          <a:solidFill>
            <a:srgbClr val="F9F9F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feld 21"/>
          <p:cNvSpPr txBox="1"/>
          <p:nvPr userDrawn="1"/>
        </p:nvSpPr>
        <p:spPr>
          <a:xfrm>
            <a:off x="10632" y="1882756"/>
            <a:ext cx="12192001" cy="800219"/>
          </a:xfrm>
          <a:prstGeom prst="rect">
            <a:avLst/>
          </a:prstGeom>
          <a:gradFill>
            <a:gsLst>
              <a:gs pos="100000">
                <a:srgbClr val="FFFFFF"/>
              </a:gs>
              <a:gs pos="0">
                <a:srgbClr val="F9F9F9"/>
              </a:gs>
            </a:gsLst>
            <a:lin ang="16200000" scaled="1"/>
          </a:gra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300" b="0" i="0" u="none" strike="noStrike" kern="0" cap="none" spc="0" normalizeH="0" baseline="0" noProof="0" dirty="0">
                <a:ln>
                  <a:noFill/>
                </a:ln>
                <a:solidFill>
                  <a:srgbClr val="645649"/>
                </a:solidFill>
                <a:effectLst/>
                <a:uLnTx/>
                <a:uFillTx/>
              </a:rPr>
              <a:t>Die Data Science Spezialisten.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300" b="0" i="1" u="none" strike="noStrike" kern="0" cap="none" spc="0" normalizeH="0" baseline="0" noProof="0" dirty="0">
              <a:ln>
                <a:noFill/>
              </a:ln>
              <a:solidFill>
                <a:srgbClr val="645649"/>
              </a:solidFill>
              <a:effectLst/>
              <a:uLnTx/>
              <a:uFillTx/>
            </a:endParaRPr>
          </a:p>
        </p:txBody>
      </p:sp>
      <p:sp>
        <p:nvSpPr>
          <p:cNvPr id="13" name="Rechteck 12"/>
          <p:cNvSpPr/>
          <p:nvPr userDrawn="1"/>
        </p:nvSpPr>
        <p:spPr>
          <a:xfrm>
            <a:off x="2" y="2551252"/>
            <a:ext cx="12191999" cy="43067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" name="Rechteck 2"/>
          <p:cNvSpPr/>
          <p:nvPr userDrawn="1"/>
        </p:nvSpPr>
        <p:spPr>
          <a:xfrm>
            <a:off x="333676" y="1"/>
            <a:ext cx="11858323" cy="1087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0" name="Rechteck 19"/>
          <p:cNvSpPr/>
          <p:nvPr userDrawn="1"/>
        </p:nvSpPr>
        <p:spPr>
          <a:xfrm>
            <a:off x="10631" y="2949954"/>
            <a:ext cx="12192000" cy="3972701"/>
          </a:xfrm>
          <a:prstGeom prst="rect">
            <a:avLst/>
          </a:prstGeom>
          <a:solidFill>
            <a:srgbClr val="F9F9F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hteck 20"/>
          <p:cNvSpPr/>
          <p:nvPr userDrawn="1"/>
        </p:nvSpPr>
        <p:spPr>
          <a:xfrm>
            <a:off x="1" y="112920"/>
            <a:ext cx="12192000" cy="84908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Grafik 22" descr="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301083" y="822200"/>
            <a:ext cx="3470017" cy="969752"/>
          </a:xfrm>
          <a:prstGeom prst="rect">
            <a:avLst/>
          </a:prstGeom>
          <a:ln>
            <a:noFill/>
          </a:ln>
          <a:effectLst/>
        </p:spPr>
      </p:pic>
      <p:sp>
        <p:nvSpPr>
          <p:cNvPr id="24" name="Rechteck 23"/>
          <p:cNvSpPr/>
          <p:nvPr userDrawn="1"/>
        </p:nvSpPr>
        <p:spPr>
          <a:xfrm>
            <a:off x="1" y="6008914"/>
            <a:ext cx="12192000" cy="849086"/>
          </a:xfrm>
          <a:prstGeom prst="rect">
            <a:avLst/>
          </a:prstGeom>
          <a:solidFill>
            <a:srgbClr val="F9F9F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-10630" y="2544202"/>
            <a:ext cx="12191999" cy="45915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675446"/>
                </a:solidFill>
              </a:defRPr>
            </a:lvl1pPr>
          </a:lstStyle>
          <a:p>
            <a:pPr lvl="0"/>
            <a:r>
              <a:rPr lang="de-DE" dirty="0"/>
              <a:t>Titel des Foliensatzes</a:t>
            </a:r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967" y="3212197"/>
            <a:ext cx="8232367" cy="3424995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" t="28602" r="42511" b="8756"/>
          <a:stretch/>
        </p:blipFill>
        <p:spPr>
          <a:xfrm>
            <a:off x="5086949" y="5137877"/>
            <a:ext cx="2117719" cy="1085635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9E1C77E9-21DB-4DB4-88E2-7923146C6E10}"/>
              </a:ext>
            </a:extLst>
          </p:cNvPr>
          <p:cNvSpPr/>
          <p:nvPr userDrawn="1"/>
        </p:nvSpPr>
        <p:spPr>
          <a:xfrm>
            <a:off x="9611139" y="4265171"/>
            <a:ext cx="655983" cy="52549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 descr="Benutzer">
            <a:extLst>
              <a:ext uri="{FF2B5EF4-FFF2-40B4-BE49-F238E27FC236}">
                <a16:creationId xmlns:a16="http://schemas.microsoft.com/office/drawing/2014/main" id="{63B7FF27-6442-4056-AA63-55D75A5A8EA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33359" y="4221609"/>
            <a:ext cx="630369" cy="63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67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points und Grafik/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23036" y="1597869"/>
            <a:ext cx="5866749" cy="453720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rgbClr val="675446"/>
                </a:solidFill>
              </a:defRPr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 algn="l">
              <a:defRPr sz="1600"/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2"/>
          </p:nvPr>
        </p:nvSpPr>
        <p:spPr>
          <a:xfrm>
            <a:off x="6335185" y="1597869"/>
            <a:ext cx="5544199" cy="4537819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24500" y="896733"/>
            <a:ext cx="11554883" cy="546409"/>
          </a:xfrm>
          <a:prstGeom prst="rect">
            <a:avLst/>
          </a:prstGeom>
        </p:spPr>
        <p:txBody>
          <a:bodyPr/>
          <a:lstStyle>
            <a:lvl1pPr algn="ctr">
              <a:defRPr lang="de-DE" sz="3000" kern="1200" dirty="0">
                <a:solidFill>
                  <a:srgbClr val="645649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1093598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points und Grafik/Bild oben quer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2"/>
          </p:nvPr>
        </p:nvSpPr>
        <p:spPr>
          <a:xfrm>
            <a:off x="323034" y="1597869"/>
            <a:ext cx="11556348" cy="2305391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23033" y="4068112"/>
            <a:ext cx="11556348" cy="206696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rgbClr val="675446"/>
                </a:solidFill>
              </a:defRPr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 algn="l">
              <a:defRPr sz="1600"/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24500" y="896733"/>
            <a:ext cx="11554883" cy="546409"/>
          </a:xfrm>
          <a:prstGeom prst="rect">
            <a:avLst/>
          </a:prstGeom>
        </p:spPr>
        <p:txBody>
          <a:bodyPr/>
          <a:lstStyle>
            <a:lvl1pPr algn="ctr">
              <a:defRPr lang="de-DE" sz="3000" kern="1200" dirty="0">
                <a:solidFill>
                  <a:srgbClr val="645649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7833768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points und Grafik/Bild unten quer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23035" y="1597869"/>
            <a:ext cx="11556348" cy="211443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rgbClr val="675446"/>
                </a:solidFill>
              </a:defRPr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 algn="l">
              <a:defRPr sz="1600"/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2"/>
          </p:nvPr>
        </p:nvSpPr>
        <p:spPr>
          <a:xfrm>
            <a:off x="323034" y="3900741"/>
            <a:ext cx="11556348" cy="2234337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24500" y="896733"/>
            <a:ext cx="11554883" cy="546409"/>
          </a:xfrm>
          <a:prstGeom prst="rect">
            <a:avLst/>
          </a:prstGeom>
        </p:spPr>
        <p:txBody>
          <a:bodyPr/>
          <a:lstStyle>
            <a:lvl1pPr algn="ctr">
              <a:defRPr lang="de-DE" sz="3000" kern="1200" dirty="0">
                <a:solidFill>
                  <a:srgbClr val="645649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1090478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/Bild mit Bild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2"/>
          </p:nvPr>
        </p:nvSpPr>
        <p:spPr>
          <a:xfrm>
            <a:off x="323034" y="2409826"/>
            <a:ext cx="11556348" cy="3725252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23035" y="1616618"/>
            <a:ext cx="11556347" cy="609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rgbClr val="675446"/>
                </a:solidFill>
              </a:defRPr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 algn="l">
              <a:defRPr sz="1600"/>
            </a:lvl5pPr>
          </a:lstStyle>
          <a:p>
            <a:pPr lvl="0"/>
            <a:r>
              <a:rPr lang="de-DE" dirty="0"/>
              <a:t>Bildüberschrift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24500" y="896733"/>
            <a:ext cx="11554883" cy="546409"/>
          </a:xfrm>
          <a:prstGeom prst="rect">
            <a:avLst/>
          </a:prstGeom>
        </p:spPr>
        <p:txBody>
          <a:bodyPr/>
          <a:lstStyle>
            <a:lvl1pPr algn="ctr">
              <a:defRPr lang="de-DE" sz="3000" kern="1200" dirty="0">
                <a:solidFill>
                  <a:srgbClr val="645649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404848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/Bild mit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2"/>
          </p:nvPr>
        </p:nvSpPr>
        <p:spPr>
          <a:xfrm>
            <a:off x="323034" y="1597869"/>
            <a:ext cx="11556348" cy="3826018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23035" y="5533297"/>
            <a:ext cx="11556347" cy="609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>
                <a:solidFill>
                  <a:srgbClr val="675446"/>
                </a:solidFill>
              </a:defRPr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 algn="l">
              <a:defRPr sz="1600"/>
            </a:lvl5pPr>
          </a:lstStyle>
          <a:p>
            <a:pPr lvl="0"/>
            <a:r>
              <a:rPr lang="de-DE" dirty="0"/>
              <a:t>Bildunterschrift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24500" y="896733"/>
            <a:ext cx="11554883" cy="546409"/>
          </a:xfrm>
          <a:prstGeom prst="rect">
            <a:avLst/>
          </a:prstGeom>
        </p:spPr>
        <p:txBody>
          <a:bodyPr/>
          <a:lstStyle>
            <a:lvl1pPr algn="ctr">
              <a:defRPr lang="de-DE" sz="3000" kern="1200" dirty="0">
                <a:solidFill>
                  <a:srgbClr val="645649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28717404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abellenplatzhalter 6"/>
          <p:cNvSpPr>
            <a:spLocks noGrp="1"/>
          </p:cNvSpPr>
          <p:nvPr>
            <p:ph type="tbl" sz="quarter" idx="13"/>
          </p:nvPr>
        </p:nvSpPr>
        <p:spPr>
          <a:xfrm>
            <a:off x="323035" y="2418370"/>
            <a:ext cx="11556348" cy="3716707"/>
          </a:xfrm>
          <a:prstGeom prst="rect">
            <a:avLst/>
          </a:prstGeom>
        </p:spPr>
        <p:txBody>
          <a:bodyPr/>
          <a:lstStyle/>
          <a:p>
            <a:r>
              <a:rPr lang="de-DE"/>
              <a:t>Tabelle durch Klicken auf Symbol hinzufügen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23035" y="1630264"/>
            <a:ext cx="11556348" cy="609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rgbClr val="675446"/>
                </a:solidFill>
              </a:defRPr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 algn="l">
              <a:defRPr sz="1600"/>
            </a:lvl5pPr>
          </a:lstStyle>
          <a:p>
            <a:pPr lvl="0"/>
            <a:r>
              <a:rPr lang="de-DE" dirty="0"/>
              <a:t>Tabellenüberschrift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24500" y="896733"/>
            <a:ext cx="11554883" cy="546409"/>
          </a:xfrm>
          <a:prstGeom prst="rect">
            <a:avLst/>
          </a:prstGeom>
        </p:spPr>
        <p:txBody>
          <a:bodyPr/>
          <a:lstStyle>
            <a:lvl1pPr algn="ctr">
              <a:defRPr lang="de-DE" sz="3000" kern="1200" dirty="0">
                <a:solidFill>
                  <a:srgbClr val="645649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17323698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mit Fließtext (ob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23035" y="1630265"/>
            <a:ext cx="11556348" cy="2095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>
                <a:solidFill>
                  <a:srgbClr val="675446"/>
                </a:solidFill>
              </a:defRPr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 algn="l">
              <a:defRPr sz="1600"/>
            </a:lvl5pPr>
          </a:lstStyle>
          <a:p>
            <a:pPr lvl="0"/>
            <a:r>
              <a:rPr lang="de-DE" dirty="0"/>
              <a:t>Fließtext</a:t>
            </a:r>
          </a:p>
        </p:txBody>
      </p:sp>
      <p:sp>
        <p:nvSpPr>
          <p:cNvPr id="7" name="Tabellenplatzhalter 6"/>
          <p:cNvSpPr>
            <a:spLocks noGrp="1"/>
          </p:cNvSpPr>
          <p:nvPr>
            <p:ph type="tbl" sz="quarter" idx="13"/>
          </p:nvPr>
        </p:nvSpPr>
        <p:spPr>
          <a:xfrm>
            <a:off x="323035" y="3835021"/>
            <a:ext cx="11556348" cy="2300056"/>
          </a:xfrm>
          <a:prstGeom prst="rect">
            <a:avLst/>
          </a:prstGeom>
        </p:spPr>
        <p:txBody>
          <a:bodyPr/>
          <a:lstStyle/>
          <a:p>
            <a:r>
              <a:rPr lang="de-DE"/>
              <a:t>Tabelle durch Klicken auf Symbol hinzufügen</a:t>
            </a: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24500" y="896733"/>
            <a:ext cx="11554883" cy="546409"/>
          </a:xfrm>
          <a:prstGeom prst="rect">
            <a:avLst/>
          </a:prstGeom>
        </p:spPr>
        <p:txBody>
          <a:bodyPr/>
          <a:lstStyle>
            <a:lvl1pPr algn="ctr">
              <a:defRPr lang="de-DE" sz="3000" kern="1200" dirty="0">
                <a:solidFill>
                  <a:srgbClr val="645649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26012491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mit Fließtext (unt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abellenplatzhalter 6"/>
          <p:cNvSpPr>
            <a:spLocks noGrp="1"/>
          </p:cNvSpPr>
          <p:nvPr>
            <p:ph type="tbl" sz="quarter" idx="13"/>
          </p:nvPr>
        </p:nvSpPr>
        <p:spPr>
          <a:xfrm>
            <a:off x="323035" y="1630265"/>
            <a:ext cx="11556348" cy="1959097"/>
          </a:xfrm>
          <a:prstGeom prst="rect">
            <a:avLst/>
          </a:prstGeom>
        </p:spPr>
        <p:txBody>
          <a:bodyPr/>
          <a:lstStyle/>
          <a:p>
            <a:r>
              <a:rPr lang="de-DE"/>
              <a:t>Tabelle durch Klicken auf Symbol hinzufügen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23035" y="3739487"/>
            <a:ext cx="11556348" cy="239559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>
                <a:solidFill>
                  <a:srgbClr val="675446"/>
                </a:solidFill>
              </a:defRPr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 algn="l">
              <a:defRPr sz="1600"/>
            </a:lvl5pPr>
          </a:lstStyle>
          <a:p>
            <a:pPr lvl="0"/>
            <a:r>
              <a:rPr lang="de-DE" dirty="0"/>
              <a:t>Fließtext</a:t>
            </a: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24500" y="896733"/>
            <a:ext cx="11554883" cy="546409"/>
          </a:xfrm>
          <a:prstGeom prst="rect">
            <a:avLst/>
          </a:prstGeom>
        </p:spPr>
        <p:txBody>
          <a:bodyPr/>
          <a:lstStyle>
            <a:lvl1pPr algn="ctr">
              <a:defRPr lang="de-DE" sz="3000" kern="1200" dirty="0">
                <a:solidFill>
                  <a:srgbClr val="645649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23338672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grammplatzhalter 2"/>
          <p:cNvSpPr>
            <a:spLocks noGrp="1"/>
          </p:cNvSpPr>
          <p:nvPr>
            <p:ph type="chart" sz="quarter" idx="14"/>
          </p:nvPr>
        </p:nvSpPr>
        <p:spPr>
          <a:xfrm>
            <a:off x="323035" y="2464420"/>
            <a:ext cx="11556348" cy="3670657"/>
          </a:xfrm>
          <a:prstGeom prst="rect">
            <a:avLst/>
          </a:prstGeom>
        </p:spPr>
        <p:txBody>
          <a:bodyPr/>
          <a:lstStyle/>
          <a:p>
            <a:r>
              <a:rPr lang="de-DE"/>
              <a:t>Diagramm durch Klicken auf Symbol hinzufügen</a:t>
            </a:r>
            <a:endParaRPr lang="de-DE" dirty="0"/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23035" y="1643915"/>
            <a:ext cx="11556348" cy="609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rgbClr val="675446"/>
                </a:solidFill>
              </a:defRPr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 algn="l">
              <a:defRPr sz="1600"/>
            </a:lvl5pPr>
          </a:lstStyle>
          <a:p>
            <a:pPr lvl="0"/>
            <a:r>
              <a:rPr lang="de-DE" dirty="0"/>
              <a:t>Diagrammüberschrift</a:t>
            </a: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24500" y="896733"/>
            <a:ext cx="11554883" cy="546409"/>
          </a:xfrm>
          <a:prstGeom prst="rect">
            <a:avLst/>
          </a:prstGeom>
        </p:spPr>
        <p:txBody>
          <a:bodyPr/>
          <a:lstStyle>
            <a:lvl1pPr algn="ctr">
              <a:defRPr lang="de-DE" sz="3000" kern="1200" dirty="0">
                <a:solidFill>
                  <a:srgbClr val="645649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8756768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Se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24500" y="896733"/>
            <a:ext cx="11554883" cy="546409"/>
          </a:xfrm>
          <a:prstGeom prst="rect">
            <a:avLst/>
          </a:prstGeom>
        </p:spPr>
        <p:txBody>
          <a:bodyPr/>
          <a:lstStyle>
            <a:lvl1pPr algn="ctr">
              <a:defRPr lang="de-DE" sz="3000" kern="1200" dirty="0">
                <a:solidFill>
                  <a:srgbClr val="645649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de-DE" dirty="0"/>
              <a:t>Titel der Case Study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1607056"/>
            <a:ext cx="7935913" cy="442808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200" b="1">
                <a:solidFill>
                  <a:srgbClr val="675446"/>
                </a:solidFill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de-DE" dirty="0"/>
              <a:t>Ausgangsfragen</a:t>
            </a:r>
          </a:p>
          <a:p>
            <a:pPr lvl="2"/>
            <a:endParaRPr lang="de-DE" dirty="0"/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23035" y="3756077"/>
            <a:ext cx="7935913" cy="47428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200" b="1">
                <a:solidFill>
                  <a:srgbClr val="675446"/>
                </a:solidFill>
              </a:defRPr>
            </a:lvl1pPr>
          </a:lstStyle>
          <a:p>
            <a:pPr lvl="0"/>
            <a:r>
              <a:rPr lang="de-DE" dirty="0"/>
              <a:t>Datengrundlage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501063" y="1607056"/>
            <a:ext cx="3378200" cy="4490967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0" name="Inhaltsplatzhalter 9"/>
          <p:cNvSpPr>
            <a:spLocks noGrp="1"/>
          </p:cNvSpPr>
          <p:nvPr>
            <p:ph sz="quarter" idx="16" hasCustomPrompt="1"/>
          </p:nvPr>
        </p:nvSpPr>
        <p:spPr>
          <a:xfrm>
            <a:off x="323035" y="2130425"/>
            <a:ext cx="7935140" cy="1527175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200">
                <a:solidFill>
                  <a:srgbClr val="675446"/>
                </a:solidFill>
              </a:defRPr>
            </a:lvl1pPr>
          </a:lstStyle>
          <a:p>
            <a:pPr lvl="0"/>
            <a:r>
              <a:rPr lang="de-DE" dirty="0"/>
              <a:t>Inhalt</a:t>
            </a:r>
          </a:p>
        </p:txBody>
      </p:sp>
      <p:sp>
        <p:nvSpPr>
          <p:cNvPr id="11" name="Inhaltsplatzhalter 9"/>
          <p:cNvSpPr>
            <a:spLocks noGrp="1"/>
          </p:cNvSpPr>
          <p:nvPr>
            <p:ph sz="quarter" idx="17" hasCustomPrompt="1"/>
          </p:nvPr>
        </p:nvSpPr>
        <p:spPr>
          <a:xfrm>
            <a:off x="323035" y="4344884"/>
            <a:ext cx="7935140" cy="1753140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200">
                <a:solidFill>
                  <a:srgbClr val="675446"/>
                </a:solidFill>
              </a:defRPr>
            </a:lvl1pPr>
          </a:lstStyle>
          <a:p>
            <a:pPr lvl="0"/>
            <a:r>
              <a:rPr lang="de-DE" dirty="0"/>
              <a:t>Inhalt</a:t>
            </a:r>
          </a:p>
        </p:txBody>
      </p:sp>
    </p:spTree>
    <p:extLst>
      <p:ext uri="{BB962C8B-B14F-4D97-AF65-F5344CB8AC3E}">
        <p14:creationId xmlns:p14="http://schemas.microsoft.com/office/powerpoint/2010/main" val="2113774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lie mit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 userDrawn="1"/>
        </p:nvSpPr>
        <p:spPr>
          <a:xfrm>
            <a:off x="0" y="832513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kern="1200" dirty="0">
                <a:solidFill>
                  <a:srgbClr val="645649"/>
                </a:solidFill>
                <a:latin typeface="+mn-lt"/>
                <a:ea typeface="+mj-ea"/>
                <a:cs typeface="+mj-cs"/>
              </a:rPr>
              <a:t>Agenda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23035" y="1597869"/>
            <a:ext cx="5663783" cy="453720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200">
                <a:solidFill>
                  <a:srgbClr val="675446"/>
                </a:solidFill>
              </a:defRPr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 algn="l">
              <a:defRPr sz="1600"/>
            </a:lvl5pPr>
          </a:lstStyle>
          <a:p>
            <a:pPr lvl="0"/>
            <a:r>
              <a:rPr lang="de-DE" dirty="0"/>
              <a:t>1. Agenda-Punkt</a:t>
            </a:r>
          </a:p>
          <a:p>
            <a:pPr lvl="0"/>
            <a:r>
              <a:rPr lang="de-DE" dirty="0"/>
              <a:t>2. Agenda-Punkt</a:t>
            </a:r>
          </a:p>
          <a:p>
            <a:pPr lvl="0"/>
            <a:r>
              <a:rPr lang="de-DE" dirty="0"/>
              <a:t>3. Agenda Punkt</a:t>
            </a:r>
          </a:p>
        </p:txBody>
      </p:sp>
      <p:sp>
        <p:nvSpPr>
          <p:cNvPr id="7" name="Rechteck 6"/>
          <p:cNvSpPr/>
          <p:nvPr userDrawn="1"/>
        </p:nvSpPr>
        <p:spPr>
          <a:xfrm>
            <a:off x="4197635" y="1496775"/>
            <a:ext cx="2757947" cy="425088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F9F9F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9F9C867-BAEC-441B-B9EB-10BCF668566E}"/>
              </a:ext>
            </a:extLst>
          </p:cNvPr>
          <p:cNvSpPr/>
          <p:nvPr userDrawn="1"/>
        </p:nvSpPr>
        <p:spPr>
          <a:xfrm>
            <a:off x="4197635" y="1496775"/>
            <a:ext cx="2757947" cy="425088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F9F9F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907C3C3-8067-4D8A-952E-27654F6A6241}"/>
              </a:ext>
            </a:extLst>
          </p:cNvPr>
          <p:cNvSpPr/>
          <p:nvPr userDrawn="1"/>
        </p:nvSpPr>
        <p:spPr>
          <a:xfrm>
            <a:off x="6769290" y="1506298"/>
            <a:ext cx="5403348" cy="424136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CAB00FB-1FC4-4A31-8D0F-38A5CD3E42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344" y="2235968"/>
            <a:ext cx="6664013" cy="2772497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A04203F1-6AC8-48EC-81B0-26D7256D519C}"/>
              </a:ext>
            </a:extLst>
          </p:cNvPr>
          <p:cNvSpPr/>
          <p:nvPr userDrawn="1"/>
        </p:nvSpPr>
        <p:spPr>
          <a:xfrm>
            <a:off x="11341763" y="3086652"/>
            <a:ext cx="514502" cy="36774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 descr="Benutzer">
            <a:extLst>
              <a:ext uri="{FF2B5EF4-FFF2-40B4-BE49-F238E27FC236}">
                <a16:creationId xmlns:a16="http://schemas.microsoft.com/office/drawing/2014/main" id="{0383DF72-9FC8-4620-BA72-923371F71C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64988" y="3000468"/>
            <a:ext cx="630369" cy="63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185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Se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24500" y="896733"/>
            <a:ext cx="11554883" cy="546409"/>
          </a:xfrm>
          <a:prstGeom prst="rect">
            <a:avLst/>
          </a:prstGeom>
        </p:spPr>
        <p:txBody>
          <a:bodyPr/>
          <a:lstStyle>
            <a:lvl1pPr algn="ctr">
              <a:defRPr lang="de-DE" sz="3000" kern="1200" dirty="0">
                <a:solidFill>
                  <a:srgbClr val="645649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de-DE" dirty="0"/>
              <a:t>Titel der Case Study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1607056"/>
            <a:ext cx="7935913" cy="442808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200" b="1">
                <a:solidFill>
                  <a:srgbClr val="675446"/>
                </a:solidFill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de-DE" dirty="0"/>
              <a:t>Lösung</a:t>
            </a:r>
          </a:p>
          <a:p>
            <a:pPr lvl="2"/>
            <a:endParaRPr lang="de-DE" dirty="0"/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23035" y="4338880"/>
            <a:ext cx="7935913" cy="47428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200" b="1">
                <a:solidFill>
                  <a:srgbClr val="675446"/>
                </a:solidFill>
              </a:defRPr>
            </a:lvl1pPr>
          </a:lstStyle>
          <a:p>
            <a:pPr lvl="0"/>
            <a:r>
              <a:rPr lang="de-DE" dirty="0"/>
              <a:t>Ergebnis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501063" y="1607056"/>
            <a:ext cx="3378200" cy="4490967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2" name="Inhaltsplatzhalter 9"/>
          <p:cNvSpPr>
            <a:spLocks noGrp="1"/>
          </p:cNvSpPr>
          <p:nvPr>
            <p:ph sz="quarter" idx="16" hasCustomPrompt="1"/>
          </p:nvPr>
        </p:nvSpPr>
        <p:spPr>
          <a:xfrm>
            <a:off x="323035" y="2130425"/>
            <a:ext cx="7935140" cy="2103975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200">
                <a:solidFill>
                  <a:srgbClr val="675446"/>
                </a:solidFill>
              </a:defRPr>
            </a:lvl1pPr>
          </a:lstStyle>
          <a:p>
            <a:pPr lvl="0"/>
            <a:r>
              <a:rPr lang="de-DE" dirty="0"/>
              <a:t>Inhalt</a:t>
            </a:r>
          </a:p>
        </p:txBody>
      </p:sp>
      <p:sp>
        <p:nvSpPr>
          <p:cNvPr id="13" name="Inhaltsplatzhalter 9"/>
          <p:cNvSpPr>
            <a:spLocks noGrp="1"/>
          </p:cNvSpPr>
          <p:nvPr>
            <p:ph sz="quarter" idx="17" hasCustomPrompt="1"/>
          </p:nvPr>
        </p:nvSpPr>
        <p:spPr>
          <a:xfrm>
            <a:off x="323035" y="4917640"/>
            <a:ext cx="7935140" cy="1180383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200">
                <a:solidFill>
                  <a:srgbClr val="675446"/>
                </a:solidFill>
              </a:defRPr>
            </a:lvl1pPr>
          </a:lstStyle>
          <a:p>
            <a:pPr lvl="0"/>
            <a:r>
              <a:rPr lang="de-DE" dirty="0"/>
              <a:t>Inhalt</a:t>
            </a:r>
          </a:p>
        </p:txBody>
      </p:sp>
    </p:spTree>
    <p:extLst>
      <p:ext uri="{BB962C8B-B14F-4D97-AF65-F5344CB8AC3E}">
        <p14:creationId xmlns:p14="http://schemas.microsoft.com/office/powerpoint/2010/main" val="14470782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tzt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11420883" y="6525846"/>
            <a:ext cx="468923" cy="250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1" name="Rechteck 20"/>
          <p:cNvSpPr/>
          <p:nvPr userDrawn="1"/>
        </p:nvSpPr>
        <p:spPr>
          <a:xfrm>
            <a:off x="5627078" y="6494365"/>
            <a:ext cx="937845" cy="281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" name="Rechteck 2"/>
          <p:cNvSpPr/>
          <p:nvPr userDrawn="1"/>
        </p:nvSpPr>
        <p:spPr>
          <a:xfrm>
            <a:off x="309349" y="136478"/>
            <a:ext cx="11882651" cy="791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027" y="1790228"/>
            <a:ext cx="2087624" cy="602970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60078" y="5154886"/>
            <a:ext cx="319171" cy="3218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4" name="Grafik 2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53533" y="5664393"/>
            <a:ext cx="334130" cy="3369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5" name="Grafik 2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687941" y="5635422"/>
            <a:ext cx="343010" cy="3421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6" name="Grafik 2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703903" y="5144489"/>
            <a:ext cx="309321" cy="3254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7" name="Textfeld 26"/>
          <p:cNvSpPr txBox="1"/>
          <p:nvPr userDrawn="1"/>
        </p:nvSpPr>
        <p:spPr>
          <a:xfrm>
            <a:off x="4311677" y="5138163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88AB32"/>
                </a:solidFill>
                <a:cs typeface="Arial" pitchFamily="34" charset="0"/>
              </a:rPr>
              <a:t>@</a:t>
            </a:r>
            <a:r>
              <a:rPr lang="de-DE" sz="1400" dirty="0" err="1">
                <a:solidFill>
                  <a:srgbClr val="88AB32"/>
                </a:solidFill>
                <a:cs typeface="Arial" pitchFamily="34" charset="0"/>
              </a:rPr>
              <a:t>eodaGmbH</a:t>
            </a:r>
            <a:endParaRPr lang="de-DE" sz="1400" dirty="0">
              <a:solidFill>
                <a:srgbClr val="88AB32"/>
              </a:solidFill>
              <a:cs typeface="Arial" pitchFamily="34" charset="0"/>
            </a:endParaRPr>
          </a:p>
        </p:txBody>
      </p:sp>
      <p:sp>
        <p:nvSpPr>
          <p:cNvPr id="28" name="Textfeld 27"/>
          <p:cNvSpPr txBox="1"/>
          <p:nvPr userDrawn="1"/>
        </p:nvSpPr>
        <p:spPr>
          <a:xfrm>
            <a:off x="4320082" y="5662777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88AB32"/>
                </a:solidFill>
                <a:cs typeface="Arial" pitchFamily="34" charset="0"/>
              </a:rPr>
              <a:t>@</a:t>
            </a:r>
            <a:r>
              <a:rPr lang="de-DE" sz="1400" dirty="0" err="1">
                <a:solidFill>
                  <a:srgbClr val="88AB32"/>
                </a:solidFill>
                <a:cs typeface="Arial" pitchFamily="34" charset="0"/>
              </a:rPr>
              <a:t>eodaGmbH</a:t>
            </a:r>
            <a:endParaRPr lang="de-DE" sz="1400" dirty="0">
              <a:solidFill>
                <a:srgbClr val="88AB32"/>
              </a:solidFill>
              <a:cs typeface="Arial" pitchFamily="34" charset="0"/>
            </a:endParaRPr>
          </a:p>
        </p:txBody>
      </p:sp>
      <p:sp>
        <p:nvSpPr>
          <p:cNvPr id="29" name="Textfeld 28"/>
          <p:cNvSpPr txBox="1"/>
          <p:nvPr userDrawn="1"/>
        </p:nvSpPr>
        <p:spPr>
          <a:xfrm>
            <a:off x="7082094" y="5625494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88AB32"/>
                </a:solidFill>
                <a:cs typeface="Arial" pitchFamily="34" charset="0"/>
              </a:rPr>
              <a:t>eodaGmbH</a:t>
            </a:r>
            <a:endParaRPr lang="de-DE" sz="1400" dirty="0">
              <a:solidFill>
                <a:srgbClr val="88AB32"/>
              </a:solidFill>
              <a:cs typeface="Arial" pitchFamily="34" charset="0"/>
            </a:endParaRPr>
          </a:p>
        </p:txBody>
      </p:sp>
      <p:sp>
        <p:nvSpPr>
          <p:cNvPr id="30" name="Textfeld 29"/>
          <p:cNvSpPr txBox="1"/>
          <p:nvPr userDrawn="1"/>
        </p:nvSpPr>
        <p:spPr>
          <a:xfrm>
            <a:off x="7087827" y="5134898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88AB32"/>
                </a:solidFill>
                <a:cs typeface="Arial" pitchFamily="34" charset="0"/>
              </a:rPr>
              <a:t>blog.eoda.de</a:t>
            </a:r>
          </a:p>
        </p:txBody>
      </p:sp>
      <p:sp>
        <p:nvSpPr>
          <p:cNvPr id="31" name="Rechteck 30"/>
          <p:cNvSpPr/>
          <p:nvPr userDrawn="1"/>
        </p:nvSpPr>
        <p:spPr>
          <a:xfrm>
            <a:off x="0" y="3057412"/>
            <a:ext cx="12192000" cy="1800200"/>
          </a:xfrm>
          <a:prstGeom prst="rect">
            <a:avLst/>
          </a:prstGeom>
          <a:solidFill>
            <a:srgbClr val="88AB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/>
          <p:cNvSpPr/>
          <p:nvPr userDrawn="1"/>
        </p:nvSpPr>
        <p:spPr>
          <a:xfrm>
            <a:off x="0" y="3118674"/>
            <a:ext cx="1219200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  <a:cs typeface="Arial" pitchFamily="34" charset="0"/>
              </a:rPr>
              <a:t>eoda GmbH</a:t>
            </a:r>
            <a:endParaRPr lang="de-DE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de-DE" dirty="0">
                <a:solidFill>
                  <a:schemeClr val="bg1"/>
                </a:solidFill>
                <a:cs typeface="Arial" pitchFamily="34" charset="0"/>
              </a:rPr>
              <a:t>Universitätsplatz 12</a:t>
            </a:r>
            <a:endParaRPr lang="de-DE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it-IT" dirty="0">
                <a:solidFill>
                  <a:schemeClr val="bg1"/>
                </a:solidFill>
                <a:cs typeface="Arial" pitchFamily="34" charset="0"/>
              </a:rPr>
              <a:t>34127 Kassel</a:t>
            </a:r>
            <a:endParaRPr lang="de-DE" sz="5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it-IT" sz="1600" dirty="0">
                <a:solidFill>
                  <a:schemeClr val="bg1"/>
                </a:solidFill>
                <a:cs typeface="Arial" pitchFamily="34" charset="0"/>
              </a:rPr>
              <a:t>www.eoda.de</a:t>
            </a:r>
            <a:endParaRPr lang="it-IT" sz="1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it-IT" sz="1600" dirty="0">
                <a:solidFill>
                  <a:schemeClr val="bg1"/>
                </a:solidFill>
                <a:cs typeface="Arial" pitchFamily="34" charset="0"/>
              </a:rPr>
              <a:t>info@eoda.de</a:t>
            </a:r>
            <a:endParaRPr lang="de-DE" sz="1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de-DE" sz="1600" dirty="0">
                <a:solidFill>
                  <a:schemeClr val="bg1"/>
                </a:solidFill>
                <a:cs typeface="Arial" pitchFamily="34" charset="0"/>
              </a:rPr>
              <a:t>+49 561 202724-40</a:t>
            </a:r>
            <a:endParaRPr lang="de-DE" sz="1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Textfeld 32"/>
          <p:cNvSpPr txBox="1"/>
          <p:nvPr userDrawn="1"/>
        </p:nvSpPr>
        <p:spPr>
          <a:xfrm>
            <a:off x="0" y="2542891"/>
            <a:ext cx="12192000" cy="50013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2650" i="1" dirty="0">
                <a:solidFill>
                  <a:srgbClr val="645649"/>
                </a:solidFill>
              </a:rPr>
              <a:t>  </a:t>
            </a:r>
            <a:r>
              <a:rPr lang="de-DE" sz="2300" i="1" dirty="0">
                <a:solidFill>
                  <a:srgbClr val="645649"/>
                </a:solidFill>
              </a:rPr>
              <a:t>Die Data Science Spezialisten.</a:t>
            </a:r>
          </a:p>
        </p:txBody>
      </p:sp>
    </p:spTree>
    <p:extLst>
      <p:ext uri="{BB962C8B-B14F-4D97-AF65-F5344CB8AC3E}">
        <p14:creationId xmlns:p14="http://schemas.microsoft.com/office/powerpoint/2010/main" val="3773806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 uns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 userDrawn="1"/>
        </p:nvSpPr>
        <p:spPr>
          <a:xfrm>
            <a:off x="324500" y="856541"/>
            <a:ext cx="115548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dirty="0"/>
              <a:t>Über uns</a:t>
            </a:r>
          </a:p>
        </p:txBody>
      </p:sp>
      <p:sp>
        <p:nvSpPr>
          <p:cNvPr id="4" name="Rechteck 3"/>
          <p:cNvSpPr/>
          <p:nvPr userDrawn="1"/>
        </p:nvSpPr>
        <p:spPr>
          <a:xfrm rot="10800000">
            <a:off x="2762248" y="4118821"/>
            <a:ext cx="9429749" cy="2365188"/>
          </a:xfrm>
          <a:prstGeom prst="rect">
            <a:avLst/>
          </a:prstGeom>
          <a:gradFill flip="none" rotWithShape="1">
            <a:gsLst>
              <a:gs pos="76000">
                <a:srgbClr val="88AB32"/>
              </a:gs>
              <a:gs pos="0">
                <a:sysClr val="window" lastClr="FFFFFF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hteck 5"/>
          <p:cNvSpPr/>
          <p:nvPr userDrawn="1"/>
        </p:nvSpPr>
        <p:spPr>
          <a:xfrm>
            <a:off x="0" y="1784839"/>
            <a:ext cx="7962900" cy="2189284"/>
          </a:xfrm>
          <a:prstGeom prst="rect">
            <a:avLst/>
          </a:prstGeom>
          <a:gradFill flip="none" rotWithShape="1">
            <a:gsLst>
              <a:gs pos="76000">
                <a:srgbClr val="88AB32"/>
              </a:gs>
              <a:gs pos="0">
                <a:sysClr val="window" lastClr="FFFFFF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Inhaltsplatzhalter 1"/>
          <p:cNvSpPr txBox="1">
            <a:spLocks/>
          </p:cNvSpPr>
          <p:nvPr userDrawn="1"/>
        </p:nvSpPr>
        <p:spPr>
          <a:xfrm>
            <a:off x="456704" y="1943152"/>
            <a:ext cx="10135096" cy="4351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Gegründet Anfang 2010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Interdisziplinäres Team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50 Mitarbeiter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Inhabergeführt</a:t>
            </a:r>
          </a:p>
        </p:txBody>
      </p:sp>
      <p:sp>
        <p:nvSpPr>
          <p:cNvPr id="10" name="Textfeld 9"/>
          <p:cNvSpPr txBox="1"/>
          <p:nvPr userDrawn="1"/>
        </p:nvSpPr>
        <p:spPr>
          <a:xfrm>
            <a:off x="5043487" y="2136293"/>
            <a:ext cx="5038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0" b="1" i="0" u="none" strike="noStrike" kern="0" cap="none" spc="0" normalizeH="0" baseline="0" noProof="0" dirty="0">
                <a:ln>
                  <a:noFill/>
                </a:ln>
                <a:solidFill>
                  <a:srgbClr val="88AB32"/>
                </a:solidFill>
                <a:effectLst/>
                <a:uLnTx/>
                <a:uFillTx/>
              </a:rPr>
              <a:t>Facts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2316983" y="4639695"/>
            <a:ext cx="5038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0" b="1" i="0" u="none" strike="noStrike" kern="0" cap="none" spc="0" normalizeH="0" baseline="0" noProof="0" dirty="0">
                <a:ln>
                  <a:noFill/>
                </a:ln>
                <a:solidFill>
                  <a:srgbClr val="88AB32"/>
                </a:solidFill>
                <a:effectLst/>
                <a:uLnTx/>
                <a:uFillTx/>
              </a:rPr>
              <a:t>Mission</a:t>
            </a:r>
          </a:p>
        </p:txBody>
      </p:sp>
      <p:pic>
        <p:nvPicPr>
          <p:cNvPr id="12" name="Picture 3" descr="http://www.eoda.de/cms/upload/Images/scrabble_unternehmen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45"/>
          <a:stretch/>
        </p:blipFill>
        <p:spPr bwMode="auto">
          <a:xfrm>
            <a:off x="9237784" y="1756956"/>
            <a:ext cx="2954213" cy="2289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009FEE0B-F2CB-4B9C-8AF9-E5D8ED39350C}"/>
              </a:ext>
            </a:extLst>
          </p:cNvPr>
          <p:cNvSpPr/>
          <p:nvPr userDrawn="1"/>
        </p:nvSpPr>
        <p:spPr>
          <a:xfrm>
            <a:off x="5604317" y="3876596"/>
            <a:ext cx="673887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de-DE" sz="2000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/>
                </a:solidFill>
              </a:rPr>
              <a:t>Entwicklung von Analyse- und Prognosemodellen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/>
                </a:solidFill>
              </a:rPr>
              <a:t>Management </a:t>
            </a:r>
            <a:r>
              <a:rPr lang="de-DE" sz="2000" dirty="0" err="1">
                <a:solidFill>
                  <a:schemeClr val="bg1"/>
                </a:solidFill>
              </a:rPr>
              <a:t>Summaries</a:t>
            </a:r>
            <a:r>
              <a:rPr lang="de-DE" sz="2000" dirty="0">
                <a:solidFill>
                  <a:schemeClr val="bg1"/>
                </a:solidFill>
              </a:rPr>
              <a:t> und Entscheidungsvorlagen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/>
                </a:solidFill>
              </a:rPr>
              <a:t>Data-Science-</a:t>
            </a:r>
            <a:r>
              <a:rPr lang="de-DE" sz="2000" dirty="0" err="1">
                <a:solidFill>
                  <a:schemeClr val="bg1"/>
                </a:solidFill>
              </a:rPr>
              <a:t>Enablement</a:t>
            </a:r>
            <a:endParaRPr lang="de-DE" sz="2000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/>
                </a:solidFill>
              </a:rPr>
              <a:t>Operationalisierung von Data Science</a:t>
            </a:r>
          </a:p>
        </p:txBody>
      </p:sp>
    </p:spTree>
    <p:extLst>
      <p:ext uri="{BB962C8B-B14F-4D97-AF65-F5344CB8AC3E}">
        <p14:creationId xmlns:p14="http://schemas.microsoft.com/office/powerpoint/2010/main" val="989124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sere Referen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 userDrawn="1"/>
        </p:nvSpPr>
        <p:spPr>
          <a:xfrm>
            <a:off x="324500" y="856541"/>
            <a:ext cx="115548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dirty="0"/>
              <a:t>Unsere Referenzen</a:t>
            </a:r>
          </a:p>
        </p:txBody>
      </p:sp>
      <p:pic>
        <p:nvPicPr>
          <p:cNvPr id="83" name="Grafik 82">
            <a:extLst>
              <a:ext uri="{FF2B5EF4-FFF2-40B4-BE49-F238E27FC236}">
                <a16:creationId xmlns:a16="http://schemas.microsoft.com/office/drawing/2014/main" id="{2EFDCB66-E8EC-4FDD-B319-5908FD53E2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53034" y="1868849"/>
            <a:ext cx="749802" cy="367526"/>
          </a:xfrm>
          <a:prstGeom prst="rect">
            <a:avLst/>
          </a:prstGeom>
        </p:spPr>
      </p:pic>
      <p:sp>
        <p:nvSpPr>
          <p:cNvPr id="85" name="Abgerundetes Rechteck 47">
            <a:extLst>
              <a:ext uri="{FF2B5EF4-FFF2-40B4-BE49-F238E27FC236}">
                <a16:creationId xmlns:a16="http://schemas.microsoft.com/office/drawing/2014/main" id="{7985F43B-7C0A-4A73-840B-D229992DEB5D}"/>
              </a:ext>
            </a:extLst>
          </p:cNvPr>
          <p:cNvSpPr/>
          <p:nvPr userDrawn="1"/>
        </p:nvSpPr>
        <p:spPr>
          <a:xfrm>
            <a:off x="4340441" y="3687618"/>
            <a:ext cx="3864810" cy="2703737"/>
          </a:xfrm>
          <a:prstGeom prst="roundRect">
            <a:avLst/>
          </a:prstGeom>
          <a:solidFill>
            <a:schemeClr val="bg1"/>
          </a:solidFill>
          <a:ln w="15875">
            <a:solidFill>
              <a:srgbClr val="88AB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Abgerundetes Rechteck 16">
            <a:extLst>
              <a:ext uri="{FF2B5EF4-FFF2-40B4-BE49-F238E27FC236}">
                <a16:creationId xmlns:a16="http://schemas.microsoft.com/office/drawing/2014/main" id="{2D85E1E1-5397-448C-A169-3035AF4C0B44}"/>
              </a:ext>
            </a:extLst>
          </p:cNvPr>
          <p:cNvSpPr/>
          <p:nvPr userDrawn="1"/>
        </p:nvSpPr>
        <p:spPr>
          <a:xfrm>
            <a:off x="3207945" y="1661685"/>
            <a:ext cx="3097337" cy="1934273"/>
          </a:xfrm>
          <a:prstGeom prst="roundRect">
            <a:avLst/>
          </a:prstGeom>
          <a:solidFill>
            <a:schemeClr val="bg1"/>
          </a:solidFill>
          <a:ln w="15875">
            <a:solidFill>
              <a:srgbClr val="88AB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Abgerundetes Rechteck 58">
            <a:extLst>
              <a:ext uri="{FF2B5EF4-FFF2-40B4-BE49-F238E27FC236}">
                <a16:creationId xmlns:a16="http://schemas.microsoft.com/office/drawing/2014/main" id="{DEBCE9BD-C208-488F-B483-0340484F85B4}"/>
              </a:ext>
            </a:extLst>
          </p:cNvPr>
          <p:cNvSpPr/>
          <p:nvPr userDrawn="1"/>
        </p:nvSpPr>
        <p:spPr>
          <a:xfrm>
            <a:off x="754912" y="3737717"/>
            <a:ext cx="3420759" cy="2630219"/>
          </a:xfrm>
          <a:prstGeom prst="roundRect">
            <a:avLst/>
          </a:prstGeom>
          <a:solidFill>
            <a:schemeClr val="bg1"/>
          </a:solidFill>
          <a:ln w="15875">
            <a:solidFill>
              <a:srgbClr val="88AB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Abgerundetes Rechteck 45">
            <a:extLst>
              <a:ext uri="{FF2B5EF4-FFF2-40B4-BE49-F238E27FC236}">
                <a16:creationId xmlns:a16="http://schemas.microsoft.com/office/drawing/2014/main" id="{E0E181BA-883A-43C2-A2FB-2B8B0FDACAF0}"/>
              </a:ext>
            </a:extLst>
          </p:cNvPr>
          <p:cNvSpPr/>
          <p:nvPr userDrawn="1"/>
        </p:nvSpPr>
        <p:spPr>
          <a:xfrm>
            <a:off x="8326930" y="3685819"/>
            <a:ext cx="3174930" cy="1340534"/>
          </a:xfrm>
          <a:prstGeom prst="roundRect">
            <a:avLst/>
          </a:prstGeom>
          <a:solidFill>
            <a:schemeClr val="bg1"/>
          </a:solidFill>
          <a:ln w="15875">
            <a:solidFill>
              <a:srgbClr val="88AB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Abgerundetes Rechteck 42">
            <a:extLst>
              <a:ext uri="{FF2B5EF4-FFF2-40B4-BE49-F238E27FC236}">
                <a16:creationId xmlns:a16="http://schemas.microsoft.com/office/drawing/2014/main" id="{1E206ACD-66FA-4BD8-949D-5F24282B7ACA}"/>
              </a:ext>
            </a:extLst>
          </p:cNvPr>
          <p:cNvSpPr/>
          <p:nvPr userDrawn="1"/>
        </p:nvSpPr>
        <p:spPr>
          <a:xfrm>
            <a:off x="8326929" y="5098451"/>
            <a:ext cx="3174930" cy="1269485"/>
          </a:xfrm>
          <a:prstGeom prst="roundRect">
            <a:avLst/>
          </a:prstGeom>
          <a:solidFill>
            <a:schemeClr val="bg1"/>
          </a:solidFill>
          <a:ln w="15875">
            <a:solidFill>
              <a:srgbClr val="88AB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0" name="Abgerundetes Rechteck 16">
            <a:extLst>
              <a:ext uri="{FF2B5EF4-FFF2-40B4-BE49-F238E27FC236}">
                <a16:creationId xmlns:a16="http://schemas.microsoft.com/office/drawing/2014/main" id="{85A6EFBC-592D-4CE1-98C4-0607964ED18D}"/>
              </a:ext>
            </a:extLst>
          </p:cNvPr>
          <p:cNvSpPr/>
          <p:nvPr userDrawn="1"/>
        </p:nvSpPr>
        <p:spPr>
          <a:xfrm>
            <a:off x="754912" y="1669559"/>
            <a:ext cx="2367890" cy="1925785"/>
          </a:xfrm>
          <a:prstGeom prst="roundRect">
            <a:avLst/>
          </a:prstGeom>
          <a:solidFill>
            <a:schemeClr val="bg1"/>
          </a:solidFill>
          <a:ln w="15875">
            <a:solidFill>
              <a:srgbClr val="88AB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1" name="Picture 2" descr="techconsult">
            <a:extLst>
              <a:ext uri="{FF2B5EF4-FFF2-40B4-BE49-F238E27FC236}">
                <a16:creationId xmlns:a16="http://schemas.microsoft.com/office/drawing/2014/main" id="{DC1AB522-B12C-49EB-8B9D-0CEA4303C21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628" y="4875622"/>
            <a:ext cx="1218564" cy="34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13" descr="http://www.dasbesteausnordhessen.de/pictures/TNARTIKEL07-08-23-130223_hna-logo.jpg">
            <a:extLst>
              <a:ext uri="{FF2B5EF4-FFF2-40B4-BE49-F238E27FC236}">
                <a16:creationId xmlns:a16="http://schemas.microsoft.com/office/drawing/2014/main" id="{2F28C85C-EA16-4969-BB16-FD36280997F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129" y="4681747"/>
            <a:ext cx="690195" cy="23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18">
            <a:extLst>
              <a:ext uri="{FF2B5EF4-FFF2-40B4-BE49-F238E27FC236}">
                <a16:creationId xmlns:a16="http://schemas.microsoft.com/office/drawing/2014/main" id="{E9C6871A-891C-465E-B200-6DC383CF407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3" r="2699"/>
          <a:stretch/>
        </p:blipFill>
        <p:spPr bwMode="auto">
          <a:xfrm>
            <a:off x="5134015" y="6035403"/>
            <a:ext cx="1124383" cy="338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" name="Picture 28">
            <a:extLst>
              <a:ext uri="{FF2B5EF4-FFF2-40B4-BE49-F238E27FC236}">
                <a16:creationId xmlns:a16="http://schemas.microsoft.com/office/drawing/2014/main" id="{5FD4597E-85E4-4D56-9FE2-21813B7C71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6035" y="5909676"/>
            <a:ext cx="839094" cy="340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2">
            <a:extLst>
              <a:ext uri="{FF2B5EF4-FFF2-40B4-BE49-F238E27FC236}">
                <a16:creationId xmlns:a16="http://schemas.microsoft.com/office/drawing/2014/main" id="{44C5A2F1-7706-45B7-BD6B-CAC6A41343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991" y="2754629"/>
            <a:ext cx="595118" cy="334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3">
            <a:extLst>
              <a:ext uri="{FF2B5EF4-FFF2-40B4-BE49-F238E27FC236}">
                <a16:creationId xmlns:a16="http://schemas.microsoft.com/office/drawing/2014/main" id="{753AF69C-C1E5-4A50-B281-0B77BBCC4BB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650" y="5126157"/>
            <a:ext cx="1251856" cy="250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92">
            <a:extLst>
              <a:ext uri="{FF2B5EF4-FFF2-40B4-BE49-F238E27FC236}">
                <a16:creationId xmlns:a16="http://schemas.microsoft.com/office/drawing/2014/main" id="{41266014-2677-4800-ABEA-D92D639282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0298" y="5560430"/>
            <a:ext cx="1198722" cy="229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2">
            <a:extLst>
              <a:ext uri="{FF2B5EF4-FFF2-40B4-BE49-F238E27FC236}">
                <a16:creationId xmlns:a16="http://schemas.microsoft.com/office/drawing/2014/main" id="{825A4F48-01A7-44CB-AEF7-26C0A5CE95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507" y="4052553"/>
            <a:ext cx="1005349" cy="381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5">
            <a:extLst>
              <a:ext uri="{FF2B5EF4-FFF2-40B4-BE49-F238E27FC236}">
                <a16:creationId xmlns:a16="http://schemas.microsoft.com/office/drawing/2014/main" id="{715B567A-F3FC-4849-B538-11BBD13817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1064" y="4243349"/>
            <a:ext cx="436969" cy="706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6">
            <a:extLst>
              <a:ext uri="{FF2B5EF4-FFF2-40B4-BE49-F238E27FC236}">
                <a16:creationId xmlns:a16="http://schemas.microsoft.com/office/drawing/2014/main" id="{497161D0-3B71-4C83-8927-49E15D3286B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4" r="10333"/>
          <a:stretch/>
        </p:blipFill>
        <p:spPr bwMode="auto">
          <a:xfrm>
            <a:off x="10785648" y="4209272"/>
            <a:ext cx="672251" cy="704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32" descr="Red Group GmbH &amp; Co. KG">
            <a:extLst>
              <a:ext uri="{FF2B5EF4-FFF2-40B4-BE49-F238E27FC236}">
                <a16:creationId xmlns:a16="http://schemas.microsoft.com/office/drawing/2014/main" id="{0A82C755-A9D9-46E2-9054-72E1E1A000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237" y="5683408"/>
            <a:ext cx="816353" cy="26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15" descr="eConnex AG">
            <a:extLst>
              <a:ext uri="{FF2B5EF4-FFF2-40B4-BE49-F238E27FC236}">
                <a16:creationId xmlns:a16="http://schemas.microsoft.com/office/drawing/2014/main" id="{3D997DE1-797C-456C-B783-BE99C929D4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915" y="5738759"/>
            <a:ext cx="558095" cy="36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Schuhe bei mirapodo online günstig kaufen">
            <a:extLst>
              <a:ext uri="{FF2B5EF4-FFF2-40B4-BE49-F238E27FC236}">
                <a16:creationId xmlns:a16="http://schemas.microsoft.com/office/drawing/2014/main" id="{A26C8B8B-F27E-44C3-9A40-1A0A809DD77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98" y="2039977"/>
            <a:ext cx="982194" cy="18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Abgerundetes Rechteck 15">
            <a:extLst>
              <a:ext uri="{FF2B5EF4-FFF2-40B4-BE49-F238E27FC236}">
                <a16:creationId xmlns:a16="http://schemas.microsoft.com/office/drawing/2014/main" id="{615727F8-9A1F-4BAF-A856-2760A97A9531}"/>
              </a:ext>
            </a:extLst>
          </p:cNvPr>
          <p:cNvSpPr/>
          <p:nvPr userDrawn="1"/>
        </p:nvSpPr>
        <p:spPr>
          <a:xfrm>
            <a:off x="1167061" y="1758182"/>
            <a:ext cx="1459017" cy="215444"/>
          </a:xfrm>
          <a:prstGeom prst="roundRect">
            <a:avLst/>
          </a:prstGeom>
          <a:solidFill>
            <a:schemeClr val="bg1"/>
          </a:solidFill>
          <a:effectLst>
            <a:softEdge rad="3175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rgbClr val="88AB31"/>
                </a:solidFill>
              </a:rPr>
              <a:t>Handel</a:t>
            </a:r>
            <a:endParaRPr lang="de-DE" sz="1100" b="1" dirty="0">
              <a:solidFill>
                <a:srgbClr val="88AB31"/>
              </a:solidFill>
            </a:endParaRPr>
          </a:p>
        </p:txBody>
      </p:sp>
      <p:sp>
        <p:nvSpPr>
          <p:cNvPr id="106" name="Abgerundetes Rechteck 43">
            <a:extLst>
              <a:ext uri="{FF2B5EF4-FFF2-40B4-BE49-F238E27FC236}">
                <a16:creationId xmlns:a16="http://schemas.microsoft.com/office/drawing/2014/main" id="{EE63DB66-DA67-442B-8B79-8C1ACC27E0D7}"/>
              </a:ext>
            </a:extLst>
          </p:cNvPr>
          <p:cNvSpPr/>
          <p:nvPr userDrawn="1"/>
        </p:nvSpPr>
        <p:spPr>
          <a:xfrm>
            <a:off x="8618461" y="5118205"/>
            <a:ext cx="2716294" cy="229384"/>
          </a:xfrm>
          <a:prstGeom prst="roundRect">
            <a:avLst/>
          </a:prstGeom>
          <a:solidFill>
            <a:schemeClr val="bg1"/>
          </a:solidFill>
          <a:effectLst>
            <a:softEdge rad="3175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rgbClr val="88AB31"/>
                </a:solidFill>
              </a:rPr>
              <a:t>Forschung &amp; Entwicklung</a:t>
            </a:r>
          </a:p>
        </p:txBody>
      </p:sp>
      <p:pic>
        <p:nvPicPr>
          <p:cNvPr id="107" name="Picture 2" descr="Logo: Stadt Wuppertal">
            <a:extLst>
              <a:ext uri="{FF2B5EF4-FFF2-40B4-BE49-F238E27FC236}">
                <a16:creationId xmlns:a16="http://schemas.microsoft.com/office/drawing/2014/main" id="{8B8CB386-ED21-42B0-A33D-3FD6AD78CD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1412" y="4043809"/>
            <a:ext cx="1379760" cy="21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Abgerundetes Rechteck 46">
            <a:extLst>
              <a:ext uri="{FF2B5EF4-FFF2-40B4-BE49-F238E27FC236}">
                <a16:creationId xmlns:a16="http://schemas.microsoft.com/office/drawing/2014/main" id="{220A1F82-ED9F-49AC-85AF-DD327AB95760}"/>
              </a:ext>
            </a:extLst>
          </p:cNvPr>
          <p:cNvSpPr/>
          <p:nvPr userDrawn="1"/>
        </p:nvSpPr>
        <p:spPr>
          <a:xfrm>
            <a:off x="8159930" y="3702432"/>
            <a:ext cx="3508928" cy="292521"/>
          </a:xfrm>
          <a:prstGeom prst="roundRect">
            <a:avLst/>
          </a:prstGeom>
          <a:noFill/>
          <a:effectLst>
            <a:softEdge rad="3175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rgbClr val="88AB31"/>
                </a:solidFill>
              </a:rPr>
              <a:t>Verwaltung &amp; Gesundheitswesen</a:t>
            </a:r>
          </a:p>
        </p:txBody>
      </p:sp>
      <p:pic>
        <p:nvPicPr>
          <p:cNvPr id="109" name="Picture 6" descr="(r)evolution">
            <a:extLst>
              <a:ext uri="{FF2B5EF4-FFF2-40B4-BE49-F238E27FC236}">
                <a16:creationId xmlns:a16="http://schemas.microsoft.com/office/drawing/2014/main" id="{0B65EC8F-06AD-4081-9A13-1C0E10EA61C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481" r="18297" b="17174"/>
          <a:stretch/>
        </p:blipFill>
        <p:spPr bwMode="auto">
          <a:xfrm>
            <a:off x="6845569" y="5299857"/>
            <a:ext cx="1122682" cy="38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14" descr="Infratest dimap">
            <a:extLst>
              <a:ext uri="{FF2B5EF4-FFF2-40B4-BE49-F238E27FC236}">
                <a16:creationId xmlns:a16="http://schemas.microsoft.com/office/drawing/2014/main" id="{52931877-F8FB-4D77-A455-6481CA24DAE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954" y="5952108"/>
            <a:ext cx="1390448" cy="18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16" descr="Kleffmann Group">
            <a:extLst>
              <a:ext uri="{FF2B5EF4-FFF2-40B4-BE49-F238E27FC236}">
                <a16:creationId xmlns:a16="http://schemas.microsoft.com/office/drawing/2014/main" id="{A8A5555D-B77C-4AA2-B01F-31BE5B0DFC3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616" y="4267726"/>
            <a:ext cx="1437767" cy="268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18" descr="Limón GmbH">
            <a:extLst>
              <a:ext uri="{FF2B5EF4-FFF2-40B4-BE49-F238E27FC236}">
                <a16:creationId xmlns:a16="http://schemas.microsoft.com/office/drawing/2014/main" id="{99A7C3B8-46D9-409E-AC49-EDC67B9C21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476" y="5079058"/>
            <a:ext cx="726944" cy="33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20" descr="Home">
            <a:extLst>
              <a:ext uri="{FF2B5EF4-FFF2-40B4-BE49-F238E27FC236}">
                <a16:creationId xmlns:a16="http://schemas.microsoft.com/office/drawing/2014/main" id="{6D2791C0-3C9A-4C08-9FF8-2C1966D483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600" y="4369498"/>
            <a:ext cx="1109689" cy="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Abgerundetes Rechteck 59">
            <a:extLst>
              <a:ext uri="{FF2B5EF4-FFF2-40B4-BE49-F238E27FC236}">
                <a16:creationId xmlns:a16="http://schemas.microsoft.com/office/drawing/2014/main" id="{7D7A2818-F626-4C56-9149-1F60F4A30378}"/>
              </a:ext>
            </a:extLst>
          </p:cNvPr>
          <p:cNvSpPr/>
          <p:nvPr userDrawn="1"/>
        </p:nvSpPr>
        <p:spPr>
          <a:xfrm>
            <a:off x="1223162" y="3828472"/>
            <a:ext cx="2803058" cy="294923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/>
            </a:solidFill>
          </a:ln>
          <a:effectLst>
            <a:softEdge rad="3175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rgbClr val="88AB31"/>
                </a:solidFill>
              </a:rPr>
              <a:t>Informationstechnologie</a:t>
            </a:r>
          </a:p>
        </p:txBody>
      </p:sp>
      <p:sp>
        <p:nvSpPr>
          <p:cNvPr id="115" name="Abgerundetes Rechteck 62">
            <a:extLst>
              <a:ext uri="{FF2B5EF4-FFF2-40B4-BE49-F238E27FC236}">
                <a16:creationId xmlns:a16="http://schemas.microsoft.com/office/drawing/2014/main" id="{E72CE688-528F-425B-B394-0E26BFC57985}"/>
              </a:ext>
            </a:extLst>
          </p:cNvPr>
          <p:cNvSpPr/>
          <p:nvPr userDrawn="1"/>
        </p:nvSpPr>
        <p:spPr>
          <a:xfrm>
            <a:off x="6394361" y="1669559"/>
            <a:ext cx="5080066" cy="1903450"/>
          </a:xfrm>
          <a:prstGeom prst="roundRect">
            <a:avLst/>
          </a:prstGeom>
          <a:noFill/>
          <a:ln w="15875">
            <a:solidFill>
              <a:srgbClr val="88AB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6" name="Picture 2">
            <a:extLst>
              <a:ext uri="{FF2B5EF4-FFF2-40B4-BE49-F238E27FC236}">
                <a16:creationId xmlns:a16="http://schemas.microsoft.com/office/drawing/2014/main" id="{3EA801A2-3A42-4ED8-B666-45697F537BE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18"/>
          <a:stretch/>
        </p:blipFill>
        <p:spPr bwMode="auto">
          <a:xfrm>
            <a:off x="10236084" y="2549518"/>
            <a:ext cx="1201004" cy="34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7" name="Picture 30" descr="http://www.marburg.com/mt/images/mt_wall_logo.gif">
            <a:extLst>
              <a:ext uri="{FF2B5EF4-FFF2-40B4-BE49-F238E27FC236}">
                <a16:creationId xmlns:a16="http://schemas.microsoft.com/office/drawing/2014/main" id="{7497AFC8-07D3-4CB8-9992-0D69AE3D70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611" y="2961950"/>
            <a:ext cx="547706" cy="29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3">
            <a:extLst>
              <a:ext uri="{FF2B5EF4-FFF2-40B4-BE49-F238E27FC236}">
                <a16:creationId xmlns:a16="http://schemas.microsoft.com/office/drawing/2014/main" id="{9C01512B-DD44-4D8C-8AFC-090990230D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904" y="2324790"/>
            <a:ext cx="1035291" cy="218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2">
            <a:extLst>
              <a:ext uri="{FF2B5EF4-FFF2-40B4-BE49-F238E27FC236}">
                <a16:creationId xmlns:a16="http://schemas.microsoft.com/office/drawing/2014/main" id="{8C57B6B9-4AA8-4099-8346-FD99D17A2EF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556" y="2270379"/>
            <a:ext cx="543809" cy="35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8" descr="siemens-Logo">
            <a:extLst>
              <a:ext uri="{FF2B5EF4-FFF2-40B4-BE49-F238E27FC236}">
                <a16:creationId xmlns:a16="http://schemas.microsoft.com/office/drawing/2014/main" id="{06F2AFCB-09FC-45C1-9D17-C63449BC5F9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8424" y="2282198"/>
            <a:ext cx="844597" cy="22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22" descr="50Hertz Transmission GmbH">
            <a:extLst>
              <a:ext uri="{FF2B5EF4-FFF2-40B4-BE49-F238E27FC236}">
                <a16:creationId xmlns:a16="http://schemas.microsoft.com/office/drawing/2014/main" id="{4D1A4A29-FF43-4B45-84BB-C025A4F4C2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500" y="2357289"/>
            <a:ext cx="1038225" cy="25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Abgerundetes Rechteck 63">
            <a:extLst>
              <a:ext uri="{FF2B5EF4-FFF2-40B4-BE49-F238E27FC236}">
                <a16:creationId xmlns:a16="http://schemas.microsoft.com/office/drawing/2014/main" id="{5444875A-7907-45B7-98DA-CC17E6D09272}"/>
              </a:ext>
            </a:extLst>
          </p:cNvPr>
          <p:cNvSpPr/>
          <p:nvPr userDrawn="1"/>
        </p:nvSpPr>
        <p:spPr>
          <a:xfrm>
            <a:off x="7234579" y="1863043"/>
            <a:ext cx="3228737" cy="165255"/>
          </a:xfrm>
          <a:prstGeom prst="roundRect">
            <a:avLst/>
          </a:prstGeom>
          <a:solidFill>
            <a:schemeClr val="bg1"/>
          </a:solidFill>
          <a:effectLst>
            <a:softEdge rad="3175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rgbClr val="88AB31"/>
                </a:solidFill>
              </a:rPr>
              <a:t>Industrie, Logistik &amp; Energie</a:t>
            </a:r>
          </a:p>
        </p:txBody>
      </p:sp>
      <p:pic>
        <p:nvPicPr>
          <p:cNvPr id="123" name="Picture 3">
            <a:extLst>
              <a:ext uri="{FF2B5EF4-FFF2-40B4-BE49-F238E27FC236}">
                <a16:creationId xmlns:a16="http://schemas.microsoft.com/office/drawing/2014/main" id="{288EC593-952A-4830-8741-A33A5E3CBCB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22"/>
          <a:stretch/>
        </p:blipFill>
        <p:spPr bwMode="auto">
          <a:xfrm>
            <a:off x="8459116" y="4670998"/>
            <a:ext cx="1581899" cy="3110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23">
            <a:extLst>
              <a:ext uri="{FF2B5EF4-FFF2-40B4-BE49-F238E27FC236}">
                <a16:creationId xmlns:a16="http://schemas.microsoft.com/office/drawing/2014/main" id="{F04EE056-3706-4DBD-8894-286E3BE893C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554" y="4259155"/>
            <a:ext cx="739857" cy="41522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5" name="Abgerundetes Rechteck 67">
            <a:extLst>
              <a:ext uri="{FF2B5EF4-FFF2-40B4-BE49-F238E27FC236}">
                <a16:creationId xmlns:a16="http://schemas.microsoft.com/office/drawing/2014/main" id="{5B8E47AC-4C28-4484-A6D7-5D6859599ABA}"/>
              </a:ext>
            </a:extLst>
          </p:cNvPr>
          <p:cNvSpPr/>
          <p:nvPr userDrawn="1"/>
        </p:nvSpPr>
        <p:spPr>
          <a:xfrm>
            <a:off x="3455697" y="1726383"/>
            <a:ext cx="2555457" cy="287316"/>
          </a:xfrm>
          <a:prstGeom prst="roundRect">
            <a:avLst/>
          </a:prstGeom>
          <a:solidFill>
            <a:schemeClr val="bg1"/>
          </a:solidFill>
          <a:effectLst>
            <a:softEdge rad="3175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rgbClr val="88AB31"/>
                </a:solidFill>
              </a:rPr>
              <a:t>Finanzdienstleistungen</a:t>
            </a:r>
            <a:endParaRPr lang="de-DE" sz="1100" b="1" dirty="0">
              <a:solidFill>
                <a:srgbClr val="88AB31"/>
              </a:solidFill>
            </a:endParaRPr>
          </a:p>
        </p:txBody>
      </p:sp>
      <p:pic>
        <p:nvPicPr>
          <p:cNvPr id="126" name="Picture 25" descr="KKH-Allianz">
            <a:extLst>
              <a:ext uri="{FF2B5EF4-FFF2-40B4-BE49-F238E27FC236}">
                <a16:creationId xmlns:a16="http://schemas.microsoft.com/office/drawing/2014/main" id="{A5517DE5-91CA-4160-8D2E-5374500B9E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179" y="2109352"/>
            <a:ext cx="966160" cy="32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29" descr="Belfius">
            <a:extLst>
              <a:ext uri="{FF2B5EF4-FFF2-40B4-BE49-F238E27FC236}">
                <a16:creationId xmlns:a16="http://schemas.microsoft.com/office/drawing/2014/main" id="{EB224894-8FE7-443D-81EE-A955813A6A3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8" t="22067" r="14701" b="26890"/>
          <a:stretch/>
        </p:blipFill>
        <p:spPr bwMode="auto">
          <a:xfrm>
            <a:off x="3307672" y="2897841"/>
            <a:ext cx="957524" cy="29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31">
            <a:extLst>
              <a:ext uri="{FF2B5EF4-FFF2-40B4-BE49-F238E27FC236}">
                <a16:creationId xmlns:a16="http://schemas.microsoft.com/office/drawing/2014/main" id="{95F95A4D-9661-4B83-9C3D-E81A1F820D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07"/>
          <a:stretch/>
        </p:blipFill>
        <p:spPr>
          <a:xfrm>
            <a:off x="9189406" y="4339867"/>
            <a:ext cx="837355" cy="415224"/>
          </a:xfrm>
          <a:prstGeom prst="rect">
            <a:avLst/>
          </a:prstGeom>
        </p:spPr>
      </p:pic>
      <p:pic>
        <p:nvPicPr>
          <p:cNvPr id="129" name="Picture 2" descr="http://ts2.mm.bing.net/th?id=H.5033376120244153&amp;pid=15.1&amp;H=160&amp;W=128">
            <a:extLst>
              <a:ext uri="{FF2B5EF4-FFF2-40B4-BE49-F238E27FC236}">
                <a16:creationId xmlns:a16="http://schemas.microsoft.com/office/drawing/2014/main" id="{971C8DD2-865B-4629-B41C-0CFD9150FD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399" y="5418500"/>
            <a:ext cx="481813" cy="60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2" descr="http://www.thalesgroup.com/themes/global/images/brand/logo.gif">
            <a:extLst>
              <a:ext uri="{FF2B5EF4-FFF2-40B4-BE49-F238E27FC236}">
                <a16:creationId xmlns:a16="http://schemas.microsoft.com/office/drawing/2014/main" id="{420358E6-37A0-48CF-BB04-94510EF1AE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242" y="3340099"/>
            <a:ext cx="1046751" cy="13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Grafik 130">
            <a:extLst>
              <a:ext uri="{FF2B5EF4-FFF2-40B4-BE49-F238E27FC236}">
                <a16:creationId xmlns:a16="http://schemas.microsoft.com/office/drawing/2014/main" id="{2AB082E6-F078-4E8F-9BB8-E2FD6601BA12}"/>
              </a:ext>
            </a:extLst>
          </p:cNvPr>
          <p:cNvPicPr>
            <a:picLocks noChangeAspect="1"/>
          </p:cNvPicPr>
          <p:nvPr userDrawn="1"/>
        </p:nvPicPr>
        <p:blipFill>
          <a:blip r:embed="rId35"/>
          <a:stretch>
            <a:fillRect/>
          </a:stretch>
        </p:blipFill>
        <p:spPr>
          <a:xfrm>
            <a:off x="8674083" y="5487012"/>
            <a:ext cx="833693" cy="439501"/>
          </a:xfrm>
          <a:prstGeom prst="rect">
            <a:avLst/>
          </a:prstGeom>
        </p:spPr>
      </p:pic>
      <p:pic>
        <p:nvPicPr>
          <p:cNvPr id="132" name="Picture 4" descr="http://www.enbw.com/cd-layout/images/all/logo_enbw.png">
            <a:extLst>
              <a:ext uri="{FF2B5EF4-FFF2-40B4-BE49-F238E27FC236}">
                <a16:creationId xmlns:a16="http://schemas.microsoft.com/office/drawing/2014/main" id="{D0357450-336A-4B44-8185-DEEA131225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597" y="2708217"/>
            <a:ext cx="1146620" cy="17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Grafik 132">
            <a:extLst>
              <a:ext uri="{FF2B5EF4-FFF2-40B4-BE49-F238E27FC236}">
                <a16:creationId xmlns:a16="http://schemas.microsoft.com/office/drawing/2014/main" id="{16AFE3D0-9553-4A8E-85DE-799AF55B06F7}"/>
              </a:ext>
            </a:extLst>
          </p:cNvPr>
          <p:cNvPicPr>
            <a:picLocks noChangeAspect="1"/>
          </p:cNvPicPr>
          <p:nvPr userDrawn="1"/>
        </p:nvPicPr>
        <p:blipFill>
          <a:blip r:embed="rId37"/>
          <a:stretch>
            <a:fillRect/>
          </a:stretch>
        </p:blipFill>
        <p:spPr>
          <a:xfrm>
            <a:off x="6081384" y="4617697"/>
            <a:ext cx="798033" cy="420017"/>
          </a:xfrm>
          <a:prstGeom prst="rect">
            <a:avLst/>
          </a:prstGeom>
        </p:spPr>
      </p:pic>
      <p:pic>
        <p:nvPicPr>
          <p:cNvPr id="134" name="Picture 2" descr="http://www.pilot.de/fileadmin/templates/images/logo_01.png">
            <a:extLst>
              <a:ext uri="{FF2B5EF4-FFF2-40B4-BE49-F238E27FC236}">
                <a16:creationId xmlns:a16="http://schemas.microsoft.com/office/drawing/2014/main" id="{EBD60C78-F5CB-479F-BF03-A59EFF32D95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043" y="4423427"/>
            <a:ext cx="810950" cy="40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4">
            <a:extLst>
              <a:ext uri="{FF2B5EF4-FFF2-40B4-BE49-F238E27FC236}">
                <a16:creationId xmlns:a16="http://schemas.microsoft.com/office/drawing/2014/main" id="{57B97388-8583-4FD3-B083-8950BE1831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10" y="4559013"/>
            <a:ext cx="570981" cy="186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6" name="Picture 6" descr="OBI">
            <a:extLst>
              <a:ext uri="{FF2B5EF4-FFF2-40B4-BE49-F238E27FC236}">
                <a16:creationId xmlns:a16="http://schemas.microsoft.com/office/drawing/2014/main" id="{253B8BA0-1B6E-44AE-BB27-3C1C29E45E2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396" y="2796266"/>
            <a:ext cx="742341" cy="32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6" descr="Immobilien, Wohnungen und Häuser">
            <a:extLst>
              <a:ext uri="{FF2B5EF4-FFF2-40B4-BE49-F238E27FC236}">
                <a16:creationId xmlns:a16="http://schemas.microsoft.com/office/drawing/2014/main" id="{E50A47EF-2602-4917-879A-A354495FD9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735" y="2424107"/>
            <a:ext cx="758705" cy="19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8" descr="File:SWIFT.svg">
            <a:extLst>
              <a:ext uri="{FF2B5EF4-FFF2-40B4-BE49-F238E27FC236}">
                <a16:creationId xmlns:a16="http://schemas.microsoft.com/office/drawing/2014/main" id="{0146BA43-7DD0-4D52-80DE-726D281EDB7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274" y="2464460"/>
            <a:ext cx="417466" cy="41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2" descr="Allianz">
            <a:extLst>
              <a:ext uri="{FF2B5EF4-FFF2-40B4-BE49-F238E27FC236}">
                <a16:creationId xmlns:a16="http://schemas.microsoft.com/office/drawing/2014/main" id="{357A79D7-F079-4F79-B697-4FB66E12CF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724" y="3239479"/>
            <a:ext cx="769946" cy="31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Grafik 139">
            <a:extLst>
              <a:ext uri="{FF2B5EF4-FFF2-40B4-BE49-F238E27FC236}">
                <a16:creationId xmlns:a16="http://schemas.microsoft.com/office/drawing/2014/main" id="{34F4C97B-A5D2-449C-BEE7-1477E43FFEFD}"/>
              </a:ext>
            </a:extLst>
          </p:cNvPr>
          <p:cNvPicPr>
            <a:picLocks noChangeAspect="1"/>
          </p:cNvPicPr>
          <p:nvPr userDrawn="1"/>
        </p:nvPicPr>
        <p:blipFill>
          <a:blip r:embed="rId44"/>
          <a:stretch>
            <a:fillRect/>
          </a:stretch>
        </p:blipFill>
        <p:spPr>
          <a:xfrm>
            <a:off x="6591604" y="2784496"/>
            <a:ext cx="489502" cy="476788"/>
          </a:xfrm>
          <a:prstGeom prst="rect">
            <a:avLst/>
          </a:prstGeom>
        </p:spPr>
      </p:pic>
      <p:pic>
        <p:nvPicPr>
          <p:cNvPr id="141" name="Grafik 140">
            <a:extLst>
              <a:ext uri="{FF2B5EF4-FFF2-40B4-BE49-F238E27FC236}">
                <a16:creationId xmlns:a16="http://schemas.microsoft.com/office/drawing/2014/main" id="{45C2D4C2-700E-4E55-88BE-A6FB466AFC2E}"/>
              </a:ext>
            </a:extLst>
          </p:cNvPr>
          <p:cNvPicPr>
            <a:picLocks noChangeAspect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123" y="6065937"/>
            <a:ext cx="1117112" cy="118282"/>
          </a:xfrm>
          <a:prstGeom prst="rect">
            <a:avLst/>
          </a:prstGeom>
        </p:spPr>
      </p:pic>
      <p:pic>
        <p:nvPicPr>
          <p:cNvPr id="142" name="Grafik 84">
            <a:extLst>
              <a:ext uri="{FF2B5EF4-FFF2-40B4-BE49-F238E27FC236}">
                <a16:creationId xmlns:a16="http://schemas.microsoft.com/office/drawing/2014/main" id="{E3470F0C-6464-47BD-AEE2-835DDF31C1BF}"/>
              </a:ext>
            </a:extLst>
          </p:cNvPr>
          <p:cNvPicPr>
            <a:picLocks noChangeAspect="1"/>
          </p:cNvPicPr>
          <p:nvPr userDrawn="1"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897" y="3159036"/>
            <a:ext cx="671146" cy="335218"/>
          </a:xfrm>
          <a:prstGeom prst="rect">
            <a:avLst/>
          </a:prstGeom>
        </p:spPr>
      </p:pic>
      <p:pic>
        <p:nvPicPr>
          <p:cNvPr id="143" name="Grafik 85">
            <a:extLst>
              <a:ext uri="{FF2B5EF4-FFF2-40B4-BE49-F238E27FC236}">
                <a16:creationId xmlns:a16="http://schemas.microsoft.com/office/drawing/2014/main" id="{5DA338BC-F108-43D2-A6A9-4CC4DD45C6A3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584" y="5664336"/>
            <a:ext cx="891939" cy="144940"/>
          </a:xfrm>
          <a:prstGeom prst="rect">
            <a:avLst/>
          </a:prstGeom>
        </p:spPr>
      </p:pic>
      <p:pic>
        <p:nvPicPr>
          <p:cNvPr id="144" name="Grafik 86">
            <a:extLst>
              <a:ext uri="{FF2B5EF4-FFF2-40B4-BE49-F238E27FC236}">
                <a16:creationId xmlns:a16="http://schemas.microsoft.com/office/drawing/2014/main" id="{FF215A0F-3E71-4DE7-A66F-8CF7C64EC078}"/>
              </a:ext>
            </a:extLst>
          </p:cNvPr>
          <p:cNvPicPr>
            <a:picLocks noChangeAspect="1"/>
          </p:cNvPicPr>
          <p:nvPr userDrawn="1"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584" y="4394318"/>
            <a:ext cx="940440" cy="276093"/>
          </a:xfrm>
          <a:prstGeom prst="rect">
            <a:avLst/>
          </a:prstGeom>
        </p:spPr>
      </p:pic>
      <p:pic>
        <p:nvPicPr>
          <p:cNvPr id="145" name="Grafik 87">
            <a:extLst>
              <a:ext uri="{FF2B5EF4-FFF2-40B4-BE49-F238E27FC236}">
                <a16:creationId xmlns:a16="http://schemas.microsoft.com/office/drawing/2014/main" id="{30AEFF85-7119-45F8-AF64-D5D21908B8D1}"/>
              </a:ext>
            </a:extLst>
          </p:cNvPr>
          <p:cNvPicPr>
            <a:picLocks noChangeAspect="1"/>
          </p:cNvPicPr>
          <p:nvPr userDrawn="1"/>
        </p:nvPicPr>
        <p:blipFill>
          <a:blip r:embed="rId49"/>
          <a:stretch>
            <a:fillRect/>
          </a:stretch>
        </p:blipFill>
        <p:spPr>
          <a:xfrm>
            <a:off x="9479378" y="2989123"/>
            <a:ext cx="373612" cy="479601"/>
          </a:xfrm>
          <a:prstGeom prst="rect">
            <a:avLst/>
          </a:prstGeom>
        </p:spPr>
      </p:pic>
      <p:pic>
        <p:nvPicPr>
          <p:cNvPr id="146" name="Picture 27" descr="easyCredit">
            <a:extLst>
              <a:ext uri="{FF2B5EF4-FFF2-40B4-BE49-F238E27FC236}">
                <a16:creationId xmlns:a16="http://schemas.microsoft.com/office/drawing/2014/main" id="{CFD11BB3-070A-4802-A2E1-C6343BA422F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49" y="2981537"/>
            <a:ext cx="817991" cy="31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Grafik 146">
            <a:extLst>
              <a:ext uri="{FF2B5EF4-FFF2-40B4-BE49-F238E27FC236}">
                <a16:creationId xmlns:a16="http://schemas.microsoft.com/office/drawing/2014/main" id="{6E388645-80FB-45AB-BEF3-58D60C4EA8AB}"/>
              </a:ext>
            </a:extLst>
          </p:cNvPr>
          <p:cNvPicPr>
            <a:picLocks noChangeAspect="1"/>
          </p:cNvPicPr>
          <p:nvPr userDrawn="1"/>
        </p:nvPicPr>
        <p:blipFill>
          <a:blip r:embed="rId51"/>
          <a:stretch>
            <a:fillRect/>
          </a:stretch>
        </p:blipFill>
        <p:spPr>
          <a:xfrm>
            <a:off x="2042115" y="4932062"/>
            <a:ext cx="1174891" cy="275981"/>
          </a:xfrm>
          <a:prstGeom prst="rect">
            <a:avLst/>
          </a:prstGeom>
        </p:spPr>
      </p:pic>
      <p:pic>
        <p:nvPicPr>
          <p:cNvPr id="148" name="Grafik 147">
            <a:extLst>
              <a:ext uri="{FF2B5EF4-FFF2-40B4-BE49-F238E27FC236}">
                <a16:creationId xmlns:a16="http://schemas.microsoft.com/office/drawing/2014/main" id="{E4CA2AEC-69FF-4C85-90B9-1D3E218B60A6}"/>
              </a:ext>
            </a:extLst>
          </p:cNvPr>
          <p:cNvPicPr>
            <a:picLocks noChangeAspect="1"/>
          </p:cNvPicPr>
          <p:nvPr userDrawn="1"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713" y="2170028"/>
            <a:ext cx="1118559" cy="274734"/>
          </a:xfrm>
          <a:prstGeom prst="rect">
            <a:avLst/>
          </a:prstGeom>
        </p:spPr>
      </p:pic>
      <p:pic>
        <p:nvPicPr>
          <p:cNvPr id="149" name="Grafik 148">
            <a:extLst>
              <a:ext uri="{FF2B5EF4-FFF2-40B4-BE49-F238E27FC236}">
                <a16:creationId xmlns:a16="http://schemas.microsoft.com/office/drawing/2014/main" id="{54AEE218-F2D8-4DF6-9334-B502EDFEF44F}"/>
              </a:ext>
            </a:extLst>
          </p:cNvPr>
          <p:cNvPicPr>
            <a:picLocks noChangeAspect="1"/>
          </p:cNvPicPr>
          <p:nvPr userDrawn="1"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300" y="5139829"/>
            <a:ext cx="784772" cy="246114"/>
          </a:xfrm>
          <a:prstGeom prst="rect">
            <a:avLst/>
          </a:prstGeom>
        </p:spPr>
      </p:pic>
      <p:pic>
        <p:nvPicPr>
          <p:cNvPr id="150" name="Grafik 149">
            <a:extLst>
              <a:ext uri="{FF2B5EF4-FFF2-40B4-BE49-F238E27FC236}">
                <a16:creationId xmlns:a16="http://schemas.microsoft.com/office/drawing/2014/main" id="{6C5D7566-9D72-4922-BAF5-E4ED5DB4E731}"/>
              </a:ext>
            </a:extLst>
          </p:cNvPr>
          <p:cNvPicPr>
            <a:picLocks noChangeAspect="1"/>
          </p:cNvPicPr>
          <p:nvPr userDrawn="1"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631" y="2788669"/>
            <a:ext cx="749304" cy="268289"/>
          </a:xfrm>
          <a:prstGeom prst="rect">
            <a:avLst/>
          </a:prstGeom>
        </p:spPr>
      </p:pic>
      <p:pic>
        <p:nvPicPr>
          <p:cNvPr id="151" name="Grafik 150">
            <a:extLst>
              <a:ext uri="{FF2B5EF4-FFF2-40B4-BE49-F238E27FC236}">
                <a16:creationId xmlns:a16="http://schemas.microsoft.com/office/drawing/2014/main" id="{3958D9A6-8C5C-47B2-8639-0346F291568F}"/>
              </a:ext>
            </a:extLst>
          </p:cNvPr>
          <p:cNvPicPr>
            <a:picLocks noChangeAspect="1"/>
          </p:cNvPicPr>
          <p:nvPr userDrawn="1"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427" y="2754188"/>
            <a:ext cx="959835" cy="639890"/>
          </a:xfrm>
          <a:prstGeom prst="rect">
            <a:avLst/>
          </a:prstGeom>
        </p:spPr>
      </p:pic>
      <p:pic>
        <p:nvPicPr>
          <p:cNvPr id="152" name="Picture 8" descr="cQuadrat - the fund company">
            <a:extLst>
              <a:ext uri="{FF2B5EF4-FFF2-40B4-BE49-F238E27FC236}">
                <a16:creationId xmlns:a16="http://schemas.microsoft.com/office/drawing/2014/main" id="{7B8D1C62-9930-4A63-8E25-828562A0198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878" y="2626510"/>
            <a:ext cx="665506" cy="48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" name="Grafik 152">
            <a:extLst>
              <a:ext uri="{FF2B5EF4-FFF2-40B4-BE49-F238E27FC236}">
                <a16:creationId xmlns:a16="http://schemas.microsoft.com/office/drawing/2014/main" id="{8A4FB2B4-BFAD-44F3-9D40-C1A423FF72DC}"/>
              </a:ext>
            </a:extLst>
          </p:cNvPr>
          <p:cNvPicPr>
            <a:picLocks noChangeAspect="1"/>
          </p:cNvPicPr>
          <p:nvPr userDrawn="1"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990" y="1786511"/>
            <a:ext cx="696704" cy="374229"/>
          </a:xfrm>
          <a:prstGeom prst="rect">
            <a:avLst/>
          </a:prstGeom>
        </p:spPr>
      </p:pic>
      <p:pic>
        <p:nvPicPr>
          <p:cNvPr id="154" name="Picture 2" descr="Bildergebnis für rewe logo">
            <a:extLst>
              <a:ext uri="{FF2B5EF4-FFF2-40B4-BE49-F238E27FC236}">
                <a16:creationId xmlns:a16="http://schemas.microsoft.com/office/drawing/2014/main" id="{B0FE48FD-7368-4FC9-A92A-1D3C2A7435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122" y="3256514"/>
            <a:ext cx="886735" cy="30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" name="Grafik 154">
            <a:extLst>
              <a:ext uri="{FF2B5EF4-FFF2-40B4-BE49-F238E27FC236}">
                <a16:creationId xmlns:a16="http://schemas.microsoft.com/office/drawing/2014/main" id="{6C234E0A-D60C-4FB4-BA39-CEC83B0CEEB8}"/>
              </a:ext>
            </a:extLst>
          </p:cNvPr>
          <p:cNvPicPr>
            <a:picLocks noChangeAspect="1"/>
          </p:cNvPicPr>
          <p:nvPr userDrawn="1"/>
        </p:nvPicPr>
        <p:blipFill>
          <a:blip r:embed="rId59"/>
          <a:stretch>
            <a:fillRect/>
          </a:stretch>
        </p:blipFill>
        <p:spPr>
          <a:xfrm>
            <a:off x="5538760" y="2191481"/>
            <a:ext cx="606333" cy="233205"/>
          </a:xfrm>
          <a:prstGeom prst="rect">
            <a:avLst/>
          </a:prstGeom>
        </p:spPr>
      </p:pic>
      <p:pic>
        <p:nvPicPr>
          <p:cNvPr id="156" name="Picture 2" descr="Bildergebnis für enso energie sachsen ost ag">
            <a:extLst>
              <a:ext uri="{FF2B5EF4-FFF2-40B4-BE49-F238E27FC236}">
                <a16:creationId xmlns:a16="http://schemas.microsoft.com/office/drawing/2014/main" id="{51AA1EEC-E73B-4089-86EC-177EC36AB30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3969" y="3178054"/>
            <a:ext cx="571996" cy="28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Picture 4" descr="Bildergebnis für mhp a porsche company">
            <a:extLst>
              <a:ext uri="{FF2B5EF4-FFF2-40B4-BE49-F238E27FC236}">
                <a16:creationId xmlns:a16="http://schemas.microsoft.com/office/drawing/2014/main" id="{6410DD14-567E-47ED-9024-9D7CA29AEF0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14"/>
          <a:stretch/>
        </p:blipFill>
        <p:spPr bwMode="auto">
          <a:xfrm>
            <a:off x="7146242" y="3900201"/>
            <a:ext cx="923291" cy="46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8" name="Abgerundetes Rechteck 55">
            <a:extLst>
              <a:ext uri="{FF2B5EF4-FFF2-40B4-BE49-F238E27FC236}">
                <a16:creationId xmlns:a16="http://schemas.microsoft.com/office/drawing/2014/main" id="{72DF3518-3B79-44F5-8712-C7CD4B53D9E0}"/>
              </a:ext>
            </a:extLst>
          </p:cNvPr>
          <p:cNvSpPr/>
          <p:nvPr userDrawn="1"/>
        </p:nvSpPr>
        <p:spPr>
          <a:xfrm>
            <a:off x="4765277" y="3737717"/>
            <a:ext cx="3058308" cy="394311"/>
          </a:xfrm>
          <a:prstGeom prst="roundRect">
            <a:avLst/>
          </a:prstGeom>
          <a:noFill/>
          <a:effectLst>
            <a:softEdge rad="3175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rgbClr val="88AB31"/>
                </a:solidFill>
              </a:rPr>
              <a:t>Markforschung, Consulting, Medien</a:t>
            </a:r>
          </a:p>
        </p:txBody>
      </p:sp>
      <p:pic>
        <p:nvPicPr>
          <p:cNvPr id="159" name="Picture 6" descr="Bildergebnis für hugo boss">
            <a:extLst>
              <a:ext uri="{FF2B5EF4-FFF2-40B4-BE49-F238E27FC236}">
                <a16:creationId xmlns:a16="http://schemas.microsoft.com/office/drawing/2014/main" id="{9470C45D-A724-4790-A34A-39338CFDDD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31" y="3208467"/>
            <a:ext cx="751067" cy="279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" name="Picture 8" descr="Bildergebnis für österreichische nationalbank">
            <a:extLst>
              <a:ext uri="{FF2B5EF4-FFF2-40B4-BE49-F238E27FC236}">
                <a16:creationId xmlns:a16="http://schemas.microsoft.com/office/drawing/2014/main" id="{97AC2B3B-6231-444C-A42A-F96A0BD4E8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789" y="3226127"/>
            <a:ext cx="1068473" cy="31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0" descr="Bildergebnis für holidaycheck">
            <a:extLst>
              <a:ext uri="{FF2B5EF4-FFF2-40B4-BE49-F238E27FC236}">
                <a16:creationId xmlns:a16="http://schemas.microsoft.com/office/drawing/2014/main" id="{C1282834-CD98-4866-AB12-C94FF7FB0A8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698" y="2413576"/>
            <a:ext cx="1079578" cy="39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12" descr="Bildergebnis für commerz real">
            <a:extLst>
              <a:ext uri="{FF2B5EF4-FFF2-40B4-BE49-F238E27FC236}">
                <a16:creationId xmlns:a16="http://schemas.microsoft.com/office/drawing/2014/main" id="{89553683-F498-4D1F-91E7-8E288CBA29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646" y="2403684"/>
            <a:ext cx="911412" cy="431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14" descr="Bildergebnis für smava">
            <a:extLst>
              <a:ext uri="{FF2B5EF4-FFF2-40B4-BE49-F238E27FC236}">
                <a16:creationId xmlns:a16="http://schemas.microsoft.com/office/drawing/2014/main" id="{EDB47C3F-585E-45C8-A711-1A2DA56CF2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243" y="2062654"/>
            <a:ext cx="902496" cy="29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Grafik 164">
            <a:extLst>
              <a:ext uri="{FF2B5EF4-FFF2-40B4-BE49-F238E27FC236}">
                <a16:creationId xmlns:a16="http://schemas.microsoft.com/office/drawing/2014/main" id="{CCFEE34F-4A52-4C5F-94EA-02E995DD5EAE}"/>
              </a:ext>
            </a:extLst>
          </p:cNvPr>
          <p:cNvPicPr>
            <a:picLocks noChangeAspect="1"/>
          </p:cNvPicPr>
          <p:nvPr userDrawn="1"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577" y="5664184"/>
            <a:ext cx="1089045" cy="20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33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lie mit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23035" y="1597869"/>
            <a:ext cx="11556348" cy="453720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200">
                <a:solidFill>
                  <a:srgbClr val="675446"/>
                </a:solidFill>
              </a:defRPr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 algn="l">
              <a:defRPr sz="1600"/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24500" y="896733"/>
            <a:ext cx="11554883" cy="546409"/>
          </a:xfrm>
          <a:prstGeom prst="rect">
            <a:avLst/>
          </a:prstGeom>
        </p:spPr>
        <p:txBody>
          <a:bodyPr/>
          <a:lstStyle>
            <a:lvl1pPr algn="ctr">
              <a:defRPr lang="de-DE" sz="3000" kern="1200" dirty="0">
                <a:solidFill>
                  <a:srgbClr val="645649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2405376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Fließ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24500" y="896733"/>
            <a:ext cx="11554883" cy="546409"/>
          </a:xfrm>
          <a:prstGeom prst="rect">
            <a:avLst/>
          </a:prstGeom>
        </p:spPr>
        <p:txBody>
          <a:bodyPr/>
          <a:lstStyle>
            <a:lvl1pPr algn="ctr">
              <a:defRPr lang="de-DE" sz="3000" kern="1200" dirty="0">
                <a:solidFill>
                  <a:srgbClr val="645649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23035" y="1597869"/>
            <a:ext cx="11556348" cy="45372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>
                <a:solidFill>
                  <a:srgbClr val="675446"/>
                </a:solidFill>
              </a:defRPr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 algn="l">
              <a:defRPr sz="1600"/>
            </a:lvl5pPr>
          </a:lstStyle>
          <a:p>
            <a:pPr lvl="0"/>
            <a:r>
              <a:rPr lang="de-DE" sz="1800" dirty="0"/>
              <a:t>Fließtext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5401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Inhaltselement oh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>
          <a:xfrm>
            <a:off x="322263" y="1598613"/>
            <a:ext cx="11557000" cy="4537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24500" y="896733"/>
            <a:ext cx="11554883" cy="546409"/>
          </a:xfrm>
          <a:prstGeom prst="rect">
            <a:avLst/>
          </a:prstGeom>
        </p:spPr>
        <p:txBody>
          <a:bodyPr/>
          <a:lstStyle>
            <a:lvl1pPr algn="ctr">
              <a:defRPr lang="de-DE" sz="3000" kern="1200" dirty="0">
                <a:solidFill>
                  <a:srgbClr val="645649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304485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u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23035" y="1597870"/>
            <a:ext cx="11556348" cy="185501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>
                <a:solidFill>
                  <a:srgbClr val="675446"/>
                </a:solidFill>
              </a:defRPr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 algn="l">
              <a:defRPr sz="1600"/>
            </a:lvl5pPr>
          </a:lstStyle>
          <a:p>
            <a:pPr lvl="0"/>
            <a:r>
              <a:rPr lang="de-DE" dirty="0"/>
              <a:t>Fließtext</a:t>
            </a:r>
          </a:p>
        </p:txBody>
      </p:sp>
      <p:sp>
        <p:nvSpPr>
          <p:cNvPr id="4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23035" y="3630304"/>
            <a:ext cx="11556348" cy="25047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>
                <a:solidFill>
                  <a:srgbClr val="675446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 algn="l">
              <a:defRPr sz="1600"/>
            </a:lvl5pPr>
          </a:lstStyle>
          <a:p>
            <a:pPr lvl="0"/>
            <a:r>
              <a:rPr lang="de-DE" dirty="0"/>
              <a:t>Code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24500" y="896733"/>
            <a:ext cx="11554883" cy="546409"/>
          </a:xfrm>
          <a:prstGeom prst="rect">
            <a:avLst/>
          </a:prstGeom>
        </p:spPr>
        <p:txBody>
          <a:bodyPr/>
          <a:lstStyle>
            <a:lvl1pPr algn="ctr">
              <a:defRPr lang="de-DE" sz="3000" kern="1200" dirty="0">
                <a:solidFill>
                  <a:srgbClr val="645649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2570573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points Gegenüberstel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23036" y="1597869"/>
            <a:ext cx="5866749" cy="453720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rgbClr val="675446"/>
                </a:solidFill>
              </a:defRPr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 algn="l">
              <a:defRPr sz="1600"/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318455" y="1597869"/>
            <a:ext cx="5581771" cy="453720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rgbClr val="675446"/>
                </a:solidFill>
              </a:defRPr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 algn="l">
              <a:defRPr sz="1600"/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7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24500" y="896733"/>
            <a:ext cx="11554883" cy="546409"/>
          </a:xfrm>
          <a:prstGeom prst="rect">
            <a:avLst/>
          </a:prstGeom>
        </p:spPr>
        <p:txBody>
          <a:bodyPr/>
          <a:lstStyle>
            <a:lvl1pPr algn="ctr">
              <a:defRPr lang="de-DE" sz="3000" kern="1200" dirty="0">
                <a:solidFill>
                  <a:srgbClr val="645649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1537349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/>
          <p:cNvSpPr txBox="1"/>
          <p:nvPr userDrawn="1"/>
        </p:nvSpPr>
        <p:spPr>
          <a:xfrm>
            <a:off x="0" y="6524448"/>
            <a:ext cx="121839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b="0" kern="1200" dirty="0">
                <a:solidFill>
                  <a:srgbClr val="5F5043"/>
                </a:solidFill>
                <a:latin typeface="Arial" pitchFamily="34" charset="0"/>
                <a:ea typeface="+mn-ea"/>
                <a:cs typeface="Arial" pitchFamily="34" charset="0"/>
              </a:rPr>
              <a:t>www.eoda.de</a:t>
            </a:r>
          </a:p>
        </p:txBody>
      </p:sp>
      <p:sp>
        <p:nvSpPr>
          <p:cNvPr id="15" name="Foliennummernplatzhalter 1"/>
          <p:cNvSpPr txBox="1">
            <a:spLocks/>
          </p:cNvSpPr>
          <p:nvPr userDrawn="1"/>
        </p:nvSpPr>
        <p:spPr>
          <a:xfrm>
            <a:off x="10351544" y="644960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lang="de-DE" sz="800" b="0" kern="1200" smtClean="0">
                <a:solidFill>
                  <a:srgbClr val="5F504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82CB13-616C-4FC7-9D3A-5217E8EB9028}" type="slidenum">
              <a:rPr lang="de-DE" sz="800" smtClean="0"/>
              <a:pPr/>
              <a:t>‹Nr.›</a:t>
            </a:fld>
            <a:endParaRPr lang="de-DE" sz="800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-2206922" y="6551997"/>
            <a:ext cx="35685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5669831-C868-442E-B068-460C5D7E7E46}" type="datetime1">
              <a:rPr lang="de-DE" sz="800" b="0" smtClean="0">
                <a:solidFill>
                  <a:srgbClr val="5F5043"/>
                </a:solidFill>
                <a:latin typeface="Arial" pitchFamily="34" charset="0"/>
                <a:cs typeface="Arial" pitchFamily="34" charset="0"/>
              </a:rPr>
              <a:t>19.11.2018</a:t>
            </a:fld>
            <a:r>
              <a:rPr lang="de-DE" sz="800" b="0" dirty="0">
                <a:solidFill>
                  <a:srgbClr val="5F5043"/>
                </a:solidFill>
                <a:latin typeface="Arial" pitchFamily="34" charset="0"/>
                <a:cs typeface="Arial" pitchFamily="34" charset="0"/>
              </a:rPr>
              <a:t> eoda GmbH</a:t>
            </a:r>
          </a:p>
        </p:txBody>
      </p:sp>
      <p:sp>
        <p:nvSpPr>
          <p:cNvPr id="17" name="Rechteck 16"/>
          <p:cNvSpPr/>
          <p:nvPr userDrawn="1"/>
        </p:nvSpPr>
        <p:spPr>
          <a:xfrm>
            <a:off x="140722" y="6579545"/>
            <a:ext cx="306458" cy="187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8" name="Textfeld 17"/>
          <p:cNvSpPr txBox="1"/>
          <p:nvPr userDrawn="1"/>
        </p:nvSpPr>
        <p:spPr>
          <a:xfrm>
            <a:off x="125200" y="6552641"/>
            <a:ext cx="5220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b="0" kern="1200" dirty="0">
                <a:solidFill>
                  <a:srgbClr val="5F5043"/>
                </a:solidFill>
                <a:latin typeface="Arial" pitchFamily="34" charset="0"/>
                <a:ea typeface="+mn-ea"/>
                <a:cs typeface="Arial" pitchFamily="34" charset="0"/>
              </a:rPr>
              <a:t>©</a:t>
            </a:r>
          </a:p>
        </p:txBody>
      </p:sp>
      <p:sp>
        <p:nvSpPr>
          <p:cNvPr id="10" name="Rechteck 9"/>
          <p:cNvSpPr/>
          <p:nvPr userDrawn="1"/>
        </p:nvSpPr>
        <p:spPr>
          <a:xfrm>
            <a:off x="527298" y="268382"/>
            <a:ext cx="11664702" cy="411778"/>
          </a:xfrm>
          <a:prstGeom prst="rect">
            <a:avLst/>
          </a:prstGeom>
          <a:solidFill>
            <a:srgbClr val="88AB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Flussdiagramm: Dokument 1"/>
          <p:cNvSpPr/>
          <p:nvPr userDrawn="1"/>
        </p:nvSpPr>
        <p:spPr>
          <a:xfrm flipV="1">
            <a:off x="1818296" y="213063"/>
            <a:ext cx="1101372" cy="503878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213 w 21813"/>
              <a:gd name="connsiteY0" fmla="*/ 0 h 37423"/>
              <a:gd name="connsiteX1" fmla="*/ 21813 w 21813"/>
              <a:gd name="connsiteY1" fmla="*/ 0 h 37423"/>
              <a:gd name="connsiteX2" fmla="*/ 21813 w 21813"/>
              <a:gd name="connsiteY2" fmla="*/ 17322 h 37423"/>
              <a:gd name="connsiteX3" fmla="*/ 0 w 21813"/>
              <a:gd name="connsiteY3" fmla="*/ 37017 h 37423"/>
              <a:gd name="connsiteX4" fmla="*/ 213 w 21813"/>
              <a:gd name="connsiteY4" fmla="*/ 0 h 37423"/>
              <a:gd name="connsiteX0" fmla="*/ 213 w 21813"/>
              <a:gd name="connsiteY0" fmla="*/ 0 h 37286"/>
              <a:gd name="connsiteX1" fmla="*/ 21813 w 21813"/>
              <a:gd name="connsiteY1" fmla="*/ 0 h 37286"/>
              <a:gd name="connsiteX2" fmla="*/ 21813 w 21813"/>
              <a:gd name="connsiteY2" fmla="*/ 4087 h 37286"/>
              <a:gd name="connsiteX3" fmla="*/ 0 w 21813"/>
              <a:gd name="connsiteY3" fmla="*/ 37017 h 37286"/>
              <a:gd name="connsiteX4" fmla="*/ 213 w 21813"/>
              <a:gd name="connsiteY4" fmla="*/ 0 h 37286"/>
              <a:gd name="connsiteX0" fmla="*/ 213 w 21813"/>
              <a:gd name="connsiteY0" fmla="*/ 0 h 37270"/>
              <a:gd name="connsiteX1" fmla="*/ 21813 w 21813"/>
              <a:gd name="connsiteY1" fmla="*/ 0 h 37270"/>
              <a:gd name="connsiteX2" fmla="*/ 21813 w 21813"/>
              <a:gd name="connsiteY2" fmla="*/ 1681 h 37270"/>
              <a:gd name="connsiteX3" fmla="*/ 0 w 21813"/>
              <a:gd name="connsiteY3" fmla="*/ 37017 h 37270"/>
              <a:gd name="connsiteX4" fmla="*/ 213 w 21813"/>
              <a:gd name="connsiteY4" fmla="*/ 0 h 37270"/>
              <a:gd name="connsiteX0" fmla="*/ 213 w 21813"/>
              <a:gd name="connsiteY0" fmla="*/ 0 h 37264"/>
              <a:gd name="connsiteX1" fmla="*/ 21813 w 21813"/>
              <a:gd name="connsiteY1" fmla="*/ 0 h 37264"/>
              <a:gd name="connsiteX2" fmla="*/ 21600 w 21813"/>
              <a:gd name="connsiteY2" fmla="*/ 727 h 37264"/>
              <a:gd name="connsiteX3" fmla="*/ 0 w 21813"/>
              <a:gd name="connsiteY3" fmla="*/ 37017 h 37264"/>
              <a:gd name="connsiteX4" fmla="*/ 213 w 21813"/>
              <a:gd name="connsiteY4" fmla="*/ 0 h 37264"/>
              <a:gd name="connsiteX0" fmla="*/ 213 w 22025"/>
              <a:gd name="connsiteY0" fmla="*/ 1182 h 38436"/>
              <a:gd name="connsiteX1" fmla="*/ 21813 w 22025"/>
              <a:gd name="connsiteY1" fmla="*/ 1182 h 38436"/>
              <a:gd name="connsiteX2" fmla="*/ 22025 w 22025"/>
              <a:gd name="connsiteY2" fmla="*/ 0 h 38436"/>
              <a:gd name="connsiteX3" fmla="*/ 0 w 22025"/>
              <a:gd name="connsiteY3" fmla="*/ 38199 h 38436"/>
              <a:gd name="connsiteX4" fmla="*/ 213 w 22025"/>
              <a:gd name="connsiteY4" fmla="*/ 1182 h 38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25" h="38436">
                <a:moveTo>
                  <a:pt x="213" y="1182"/>
                </a:moveTo>
                <a:lnTo>
                  <a:pt x="21813" y="1182"/>
                </a:lnTo>
                <a:cubicBezTo>
                  <a:pt x="21884" y="788"/>
                  <a:pt x="21954" y="394"/>
                  <a:pt x="22025" y="0"/>
                </a:cubicBezTo>
                <a:cubicBezTo>
                  <a:pt x="11225" y="0"/>
                  <a:pt x="10800" y="41949"/>
                  <a:pt x="0" y="38199"/>
                </a:cubicBezTo>
                <a:lnTo>
                  <a:pt x="213" y="1182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2" name="Grafik 11" descr="Logo.JPG"/>
          <p:cNvPicPr>
            <a:picLocks noChangeAspect="1"/>
          </p:cNvPicPr>
          <p:nvPr userDrawn="1"/>
        </p:nvPicPr>
        <p:blipFill>
          <a:blip r:embed="rId23" cstate="print"/>
          <a:stretch>
            <a:fillRect/>
          </a:stretch>
        </p:blipFill>
        <p:spPr>
          <a:xfrm>
            <a:off x="447179" y="248290"/>
            <a:ext cx="1650352" cy="476672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55651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86" r:id="rId2"/>
    <p:sldLayoutId id="2147483662" r:id="rId3"/>
    <p:sldLayoutId id="2147483688" r:id="rId4"/>
    <p:sldLayoutId id="2147483687" r:id="rId5"/>
    <p:sldLayoutId id="2147483663" r:id="rId6"/>
    <p:sldLayoutId id="2147483683" r:id="rId7"/>
    <p:sldLayoutId id="2147483674" r:id="rId8"/>
    <p:sldLayoutId id="214748367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80" r:id="rId16"/>
    <p:sldLayoutId id="2147483681" r:id="rId17"/>
    <p:sldLayoutId id="2147483671" r:id="rId18"/>
    <p:sldLayoutId id="2147483684" r:id="rId19"/>
    <p:sldLayoutId id="2147483685" r:id="rId20"/>
    <p:sldLayoutId id="2147483670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de-DE" sz="2400" kern="1200" dirty="0">
          <a:solidFill>
            <a:srgbClr val="88AB3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de-DE" sz="2600" kern="1200" dirty="0" smtClean="0">
          <a:solidFill>
            <a:srgbClr val="88AB31"/>
          </a:solidFill>
          <a:latin typeface="+mn-lt"/>
          <a:ea typeface="+mj-ea"/>
          <a:cs typeface="+mj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&amp;ehk=Wq0sQZOysgGHdeoMCwI0hA&amp;r=0&amp;pid=OfficeInsert"/><Relationship Id="rId2" Type="http://schemas.openxmlformats.org/officeDocument/2006/relationships/image" Target="../media/image86.png&amp;ehk=DtOBPcBVLSbKcLYOz865Vg&amp;r=0&amp;pid=OfficeInsert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9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.ppt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7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>
          <a:xfrm>
            <a:off x="-10630" y="2544202"/>
            <a:ext cx="12191999" cy="1113398"/>
          </a:xfrm>
        </p:spPr>
        <p:txBody>
          <a:bodyPr/>
          <a:lstStyle/>
          <a:p>
            <a:r>
              <a:rPr lang="de-DE" dirty="0"/>
              <a:t>Spotify Audio Features</a:t>
            </a:r>
          </a:p>
          <a:p>
            <a:r>
              <a:rPr lang="de-DE" sz="2000" dirty="0"/>
              <a:t>-</a:t>
            </a:r>
            <a:r>
              <a:rPr lang="de-DE" sz="2000" i="1" dirty="0"/>
              <a:t>Florian Schmoll-</a:t>
            </a:r>
          </a:p>
        </p:txBody>
      </p:sp>
    </p:spTree>
    <p:extLst>
      <p:ext uri="{BB962C8B-B14F-4D97-AF65-F5344CB8AC3E}">
        <p14:creationId xmlns:p14="http://schemas.microsoft.com/office/powerpoint/2010/main" val="2123209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0AE26D8-9696-4D69-92D6-7D3543A1C4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Clr>
                <a:srgbClr val="8AAE1B"/>
              </a:buClr>
            </a:pPr>
            <a:r>
              <a:rPr lang="de-DE" dirty="0"/>
              <a:t>90‘s Hip-Hop</a:t>
            </a:r>
          </a:p>
          <a:p>
            <a:pPr>
              <a:buClr>
                <a:srgbClr val="8AAE1B"/>
              </a:buClr>
            </a:pPr>
            <a:endParaRPr lang="de-DE" dirty="0"/>
          </a:p>
          <a:p>
            <a:pPr>
              <a:buClr>
                <a:srgbClr val="8AAE1B"/>
              </a:buClr>
            </a:pPr>
            <a:r>
              <a:rPr lang="de-DE" dirty="0"/>
              <a:t>Konkurrenz zwischen West Coast und East Coast</a:t>
            </a:r>
          </a:p>
          <a:p>
            <a:pPr>
              <a:buClr>
                <a:srgbClr val="8AAE1B"/>
              </a:buClr>
            </a:pPr>
            <a:endParaRPr lang="de-DE" dirty="0"/>
          </a:p>
          <a:p>
            <a:pPr>
              <a:buClr>
                <a:srgbClr val="8AAE1B"/>
              </a:buClr>
            </a:pPr>
            <a:r>
              <a:rPr lang="de-DE" dirty="0"/>
              <a:t>Westküste – Death </a:t>
            </a:r>
            <a:r>
              <a:rPr lang="de-DE" dirty="0" err="1"/>
              <a:t>Row</a:t>
            </a:r>
            <a:r>
              <a:rPr lang="de-DE" dirty="0"/>
              <a:t> Records: 2Pac, Snoop Dogg</a:t>
            </a:r>
          </a:p>
          <a:p>
            <a:pPr>
              <a:buClr>
                <a:srgbClr val="8AAE1B"/>
              </a:buClr>
            </a:pPr>
            <a:endParaRPr lang="de-DE" dirty="0"/>
          </a:p>
          <a:p>
            <a:pPr>
              <a:buClr>
                <a:srgbClr val="8AAE1B"/>
              </a:buClr>
            </a:pPr>
            <a:r>
              <a:rPr lang="de-DE" dirty="0"/>
              <a:t>Ostküste – Bad Boy Records: Notorious BIG, Puff Daddy</a:t>
            </a:r>
          </a:p>
          <a:p>
            <a:pPr>
              <a:buClr>
                <a:srgbClr val="8AAE1B"/>
              </a:buClr>
            </a:pPr>
            <a:endParaRPr lang="de-DE" dirty="0"/>
          </a:p>
          <a:p>
            <a:pPr>
              <a:buClr>
                <a:srgbClr val="8AAE1B"/>
              </a:buClr>
            </a:pPr>
            <a:r>
              <a:rPr lang="de-DE" dirty="0"/>
              <a:t>Markante Unterschiede im Stil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83C7B3D-025A-44F0-9028-008BECE165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First Look: West Coast vs. East Coast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927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CA4477C-CFF9-4E62-A6B6-E42EEDD6FB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Clr>
                <a:srgbClr val="8AAE1B"/>
              </a:buClr>
            </a:pPr>
            <a:r>
              <a:rPr lang="de-DE" dirty="0"/>
              <a:t>2Pac </a:t>
            </a:r>
            <a:r>
              <a:rPr lang="de-DE" dirty="0" err="1"/>
              <a:t>vs</a:t>
            </a:r>
            <a:r>
              <a:rPr lang="de-DE" dirty="0"/>
              <a:t> Notorious BIG</a:t>
            </a:r>
          </a:p>
          <a:p>
            <a:pPr>
              <a:buClr>
                <a:srgbClr val="8AAE1B"/>
              </a:buClr>
            </a:pPr>
            <a:endParaRPr lang="de-DE" dirty="0"/>
          </a:p>
          <a:p>
            <a:pPr>
              <a:buClr>
                <a:srgbClr val="8AAE1B"/>
              </a:buClr>
            </a:pPr>
            <a:r>
              <a:rPr lang="de-DE" dirty="0"/>
              <a:t>„All </a:t>
            </a:r>
            <a:r>
              <a:rPr lang="de-DE" dirty="0" err="1"/>
              <a:t>Eyez</a:t>
            </a:r>
            <a:r>
              <a:rPr lang="de-DE" dirty="0"/>
              <a:t> On Me“ (1996)  </a:t>
            </a:r>
            <a:r>
              <a:rPr lang="de-DE" dirty="0" err="1"/>
              <a:t>vs</a:t>
            </a:r>
            <a:r>
              <a:rPr lang="de-DE" dirty="0"/>
              <a:t> „Life After Death“ (1997)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E0EE648-E13B-4526-9785-93393C9D0E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A212C931-A462-45E2-8D48-58A6820986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631682"/>
              </p:ext>
            </p:extLst>
          </p:nvPr>
        </p:nvGraphicFramePr>
        <p:xfrm>
          <a:off x="324499" y="3867031"/>
          <a:ext cx="11554884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3876">
                  <a:extLst>
                    <a:ext uri="{9D8B030D-6E8A-4147-A177-3AD203B41FA5}">
                      <a16:colId xmlns:a16="http://schemas.microsoft.com/office/drawing/2014/main" val="3988632622"/>
                    </a:ext>
                  </a:extLst>
                </a:gridCol>
                <a:gridCol w="1640442">
                  <a:extLst>
                    <a:ext uri="{9D8B030D-6E8A-4147-A177-3AD203B41FA5}">
                      <a16:colId xmlns:a16="http://schemas.microsoft.com/office/drawing/2014/main" val="4006922748"/>
                    </a:ext>
                  </a:extLst>
                </a:gridCol>
                <a:gridCol w="927310">
                  <a:extLst>
                    <a:ext uri="{9D8B030D-6E8A-4147-A177-3AD203B41FA5}">
                      <a16:colId xmlns:a16="http://schemas.microsoft.com/office/drawing/2014/main" val="857571297"/>
                    </a:ext>
                  </a:extLst>
                </a:gridCol>
                <a:gridCol w="1283876">
                  <a:extLst>
                    <a:ext uri="{9D8B030D-6E8A-4147-A177-3AD203B41FA5}">
                      <a16:colId xmlns:a16="http://schemas.microsoft.com/office/drawing/2014/main" val="2777619380"/>
                    </a:ext>
                  </a:extLst>
                </a:gridCol>
                <a:gridCol w="1611236">
                  <a:extLst>
                    <a:ext uri="{9D8B030D-6E8A-4147-A177-3AD203B41FA5}">
                      <a16:colId xmlns:a16="http://schemas.microsoft.com/office/drawing/2014/main" val="3039702076"/>
                    </a:ext>
                  </a:extLst>
                </a:gridCol>
                <a:gridCol w="1555255">
                  <a:extLst>
                    <a:ext uri="{9D8B030D-6E8A-4147-A177-3AD203B41FA5}">
                      <a16:colId xmlns:a16="http://schemas.microsoft.com/office/drawing/2014/main" val="3006518291"/>
                    </a:ext>
                  </a:extLst>
                </a:gridCol>
                <a:gridCol w="1257641">
                  <a:extLst>
                    <a:ext uri="{9D8B030D-6E8A-4147-A177-3AD203B41FA5}">
                      <a16:colId xmlns:a16="http://schemas.microsoft.com/office/drawing/2014/main" val="4070585364"/>
                    </a:ext>
                  </a:extLst>
                </a:gridCol>
                <a:gridCol w="1031432">
                  <a:extLst>
                    <a:ext uri="{9D8B030D-6E8A-4147-A177-3AD203B41FA5}">
                      <a16:colId xmlns:a16="http://schemas.microsoft.com/office/drawing/2014/main" val="780975860"/>
                    </a:ext>
                  </a:extLst>
                </a:gridCol>
                <a:gridCol w="963816">
                  <a:extLst>
                    <a:ext uri="{9D8B030D-6E8A-4147-A177-3AD203B41FA5}">
                      <a16:colId xmlns:a16="http://schemas.microsoft.com/office/drawing/2014/main" val="23481226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Artist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Danceability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Loudness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Speechiness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Acousticness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Instrumen-talness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Valence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Tempo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143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2Pac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0.7646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0.8167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-4.78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0.0713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0.0031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0.663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557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Notorious B.I.G.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0.6778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0.7733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-4.92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0.2843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0.1794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0.586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205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2975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931D3BF-BCC7-48D4-AAD3-C7A37E280A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Clr>
                <a:srgbClr val="8AAE1B"/>
              </a:buClr>
            </a:pPr>
            <a:r>
              <a:rPr lang="de-DE" dirty="0"/>
              <a:t>Instrumentalmusik</a:t>
            </a:r>
          </a:p>
          <a:p>
            <a:pPr>
              <a:buClr>
                <a:srgbClr val="8AAE1B"/>
              </a:buClr>
            </a:pPr>
            <a:endParaRPr lang="de-DE" dirty="0"/>
          </a:p>
          <a:p>
            <a:pPr>
              <a:buClr>
                <a:srgbClr val="8AAE1B"/>
              </a:buClr>
            </a:pPr>
            <a:r>
              <a:rPr lang="de-DE" dirty="0"/>
              <a:t>Bachs Cello Suite (1717-1723)</a:t>
            </a:r>
          </a:p>
          <a:p>
            <a:pPr>
              <a:buClr>
                <a:srgbClr val="8AAE1B"/>
              </a:buClr>
            </a:pPr>
            <a:endParaRPr lang="de-DE" dirty="0"/>
          </a:p>
          <a:p>
            <a:pPr>
              <a:buClr>
                <a:srgbClr val="8AAE1B"/>
              </a:buClr>
            </a:pPr>
            <a:r>
              <a:rPr lang="de-DE" dirty="0"/>
              <a:t>Grant Greens (</a:t>
            </a:r>
            <a:r>
              <a:rPr lang="de-DE" i="1" dirty="0" err="1"/>
              <a:t>gtr</a:t>
            </a:r>
            <a:r>
              <a:rPr lang="de-DE" dirty="0"/>
              <a:t>) „</a:t>
            </a:r>
            <a:r>
              <a:rPr lang="de-DE" dirty="0" err="1"/>
              <a:t>Idle</a:t>
            </a:r>
            <a:r>
              <a:rPr lang="de-DE" dirty="0"/>
              <a:t> Moments“ (1964)</a:t>
            </a:r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C06EEF9-C688-4D7E-B128-80F4400410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First Look: Jazz </a:t>
            </a:r>
            <a:r>
              <a:rPr lang="de-DE" dirty="0" err="1"/>
              <a:t>vs</a:t>
            </a:r>
            <a:r>
              <a:rPr lang="de-DE" dirty="0"/>
              <a:t> Klassik</a:t>
            </a:r>
          </a:p>
        </p:txBody>
      </p:sp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D2BF9F36-1F71-4347-8D2C-668235D1EC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192847"/>
              </p:ext>
            </p:extLst>
          </p:nvPr>
        </p:nvGraphicFramePr>
        <p:xfrm>
          <a:off x="161331" y="4579507"/>
          <a:ext cx="11645482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414">
                  <a:extLst>
                    <a:ext uri="{9D8B030D-6E8A-4147-A177-3AD203B41FA5}">
                      <a16:colId xmlns:a16="http://schemas.microsoft.com/office/drawing/2014/main" val="2609003"/>
                    </a:ext>
                  </a:extLst>
                </a:gridCol>
                <a:gridCol w="1443881">
                  <a:extLst>
                    <a:ext uri="{9D8B030D-6E8A-4147-A177-3AD203B41FA5}">
                      <a16:colId xmlns:a16="http://schemas.microsoft.com/office/drawing/2014/main" val="3040410904"/>
                    </a:ext>
                  </a:extLst>
                </a:gridCol>
                <a:gridCol w="890904">
                  <a:extLst>
                    <a:ext uri="{9D8B030D-6E8A-4147-A177-3AD203B41FA5}">
                      <a16:colId xmlns:a16="http://schemas.microsoft.com/office/drawing/2014/main" val="2164695355"/>
                    </a:ext>
                  </a:extLst>
                </a:gridCol>
                <a:gridCol w="1157152">
                  <a:extLst>
                    <a:ext uri="{9D8B030D-6E8A-4147-A177-3AD203B41FA5}">
                      <a16:colId xmlns:a16="http://schemas.microsoft.com/office/drawing/2014/main" val="2489003805"/>
                    </a:ext>
                  </a:extLst>
                </a:gridCol>
                <a:gridCol w="1382439">
                  <a:extLst>
                    <a:ext uri="{9D8B030D-6E8A-4147-A177-3AD203B41FA5}">
                      <a16:colId xmlns:a16="http://schemas.microsoft.com/office/drawing/2014/main" val="2647014925"/>
                    </a:ext>
                  </a:extLst>
                </a:gridCol>
                <a:gridCol w="1304498">
                  <a:extLst>
                    <a:ext uri="{9D8B030D-6E8A-4147-A177-3AD203B41FA5}">
                      <a16:colId xmlns:a16="http://schemas.microsoft.com/office/drawing/2014/main" val="1094314665"/>
                    </a:ext>
                  </a:extLst>
                </a:gridCol>
                <a:gridCol w="1297103">
                  <a:extLst>
                    <a:ext uri="{9D8B030D-6E8A-4147-A177-3AD203B41FA5}">
                      <a16:colId xmlns:a16="http://schemas.microsoft.com/office/drawing/2014/main" val="3093160345"/>
                    </a:ext>
                  </a:extLst>
                </a:gridCol>
                <a:gridCol w="1031994">
                  <a:extLst>
                    <a:ext uri="{9D8B030D-6E8A-4147-A177-3AD203B41FA5}">
                      <a16:colId xmlns:a16="http://schemas.microsoft.com/office/drawing/2014/main" val="1289660185"/>
                    </a:ext>
                  </a:extLst>
                </a:gridCol>
                <a:gridCol w="872131">
                  <a:extLst>
                    <a:ext uri="{9D8B030D-6E8A-4147-A177-3AD203B41FA5}">
                      <a16:colId xmlns:a16="http://schemas.microsoft.com/office/drawing/2014/main" val="3502288451"/>
                    </a:ext>
                  </a:extLst>
                </a:gridCol>
                <a:gridCol w="1456966">
                  <a:extLst>
                    <a:ext uri="{9D8B030D-6E8A-4147-A177-3AD203B41FA5}">
                      <a16:colId xmlns:a16="http://schemas.microsoft.com/office/drawing/2014/main" val="1655849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Genre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Danceability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Loudness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Speechiness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Acoustic</a:t>
                      </a:r>
                      <a:r>
                        <a:rPr lang="de-DE" dirty="0"/>
                        <a:t>-ness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Instrumen-talness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Valence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Duration_MS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717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Jazz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0.625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0.382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0.0416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0.8372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0.0640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0.4028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641853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221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Klassik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0.291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0.0446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0.8486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0.8688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0.2192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223127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824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0115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931D3BF-BCC7-48D4-AAD3-C7A37E280A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Clr>
                <a:srgbClr val="8AAE1B"/>
              </a:buClr>
            </a:pPr>
            <a:r>
              <a:rPr lang="de-DE" dirty="0"/>
              <a:t>Instrumentalmusik</a:t>
            </a:r>
          </a:p>
          <a:p>
            <a:pPr>
              <a:buClr>
                <a:srgbClr val="8AAE1B"/>
              </a:buClr>
            </a:pPr>
            <a:endParaRPr lang="de-DE" dirty="0"/>
          </a:p>
          <a:p>
            <a:pPr>
              <a:buClr>
                <a:srgbClr val="8AAE1B"/>
              </a:buClr>
            </a:pPr>
            <a:r>
              <a:rPr lang="de-DE" dirty="0"/>
              <a:t>Bachs Cello Suite (1717-1723)</a:t>
            </a:r>
          </a:p>
          <a:p>
            <a:pPr>
              <a:buClr>
                <a:srgbClr val="8AAE1B"/>
              </a:buClr>
            </a:pPr>
            <a:endParaRPr lang="de-DE" dirty="0"/>
          </a:p>
          <a:p>
            <a:pPr>
              <a:buClr>
                <a:srgbClr val="8AAE1B"/>
              </a:buClr>
            </a:pPr>
            <a:r>
              <a:rPr lang="de-DE" dirty="0"/>
              <a:t>Grant Greens (</a:t>
            </a:r>
            <a:r>
              <a:rPr lang="de-DE" i="1" dirty="0" err="1"/>
              <a:t>gtr</a:t>
            </a:r>
            <a:r>
              <a:rPr lang="de-DE" dirty="0"/>
              <a:t>) „</a:t>
            </a:r>
            <a:r>
              <a:rPr lang="de-DE" dirty="0" err="1"/>
              <a:t>Idle</a:t>
            </a:r>
            <a:r>
              <a:rPr lang="de-DE" dirty="0"/>
              <a:t> Moments“ (1964)</a:t>
            </a:r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C06EEF9-C688-4D7E-B128-80F4400410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First Look: Jazz </a:t>
            </a:r>
            <a:r>
              <a:rPr lang="de-DE" dirty="0" err="1"/>
              <a:t>vs</a:t>
            </a:r>
            <a:r>
              <a:rPr lang="de-DE" dirty="0"/>
              <a:t> Klassik</a:t>
            </a:r>
          </a:p>
        </p:txBody>
      </p:sp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D2BF9F36-1F71-4347-8D2C-668235D1EC2F}"/>
              </a:ext>
            </a:extLst>
          </p:cNvPr>
          <p:cNvGraphicFramePr>
            <a:graphicFrameLocks noGrp="1"/>
          </p:cNvGraphicFramePr>
          <p:nvPr/>
        </p:nvGraphicFramePr>
        <p:xfrm>
          <a:off x="161331" y="4579507"/>
          <a:ext cx="11645482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414">
                  <a:extLst>
                    <a:ext uri="{9D8B030D-6E8A-4147-A177-3AD203B41FA5}">
                      <a16:colId xmlns:a16="http://schemas.microsoft.com/office/drawing/2014/main" val="2609003"/>
                    </a:ext>
                  </a:extLst>
                </a:gridCol>
                <a:gridCol w="1443881">
                  <a:extLst>
                    <a:ext uri="{9D8B030D-6E8A-4147-A177-3AD203B41FA5}">
                      <a16:colId xmlns:a16="http://schemas.microsoft.com/office/drawing/2014/main" val="3040410904"/>
                    </a:ext>
                  </a:extLst>
                </a:gridCol>
                <a:gridCol w="890904">
                  <a:extLst>
                    <a:ext uri="{9D8B030D-6E8A-4147-A177-3AD203B41FA5}">
                      <a16:colId xmlns:a16="http://schemas.microsoft.com/office/drawing/2014/main" val="2164695355"/>
                    </a:ext>
                  </a:extLst>
                </a:gridCol>
                <a:gridCol w="1157152">
                  <a:extLst>
                    <a:ext uri="{9D8B030D-6E8A-4147-A177-3AD203B41FA5}">
                      <a16:colId xmlns:a16="http://schemas.microsoft.com/office/drawing/2014/main" val="2489003805"/>
                    </a:ext>
                  </a:extLst>
                </a:gridCol>
                <a:gridCol w="1382439">
                  <a:extLst>
                    <a:ext uri="{9D8B030D-6E8A-4147-A177-3AD203B41FA5}">
                      <a16:colId xmlns:a16="http://schemas.microsoft.com/office/drawing/2014/main" val="2647014925"/>
                    </a:ext>
                  </a:extLst>
                </a:gridCol>
                <a:gridCol w="1304498">
                  <a:extLst>
                    <a:ext uri="{9D8B030D-6E8A-4147-A177-3AD203B41FA5}">
                      <a16:colId xmlns:a16="http://schemas.microsoft.com/office/drawing/2014/main" val="1094314665"/>
                    </a:ext>
                  </a:extLst>
                </a:gridCol>
                <a:gridCol w="1297103">
                  <a:extLst>
                    <a:ext uri="{9D8B030D-6E8A-4147-A177-3AD203B41FA5}">
                      <a16:colId xmlns:a16="http://schemas.microsoft.com/office/drawing/2014/main" val="3093160345"/>
                    </a:ext>
                  </a:extLst>
                </a:gridCol>
                <a:gridCol w="1031994">
                  <a:extLst>
                    <a:ext uri="{9D8B030D-6E8A-4147-A177-3AD203B41FA5}">
                      <a16:colId xmlns:a16="http://schemas.microsoft.com/office/drawing/2014/main" val="1289660185"/>
                    </a:ext>
                  </a:extLst>
                </a:gridCol>
                <a:gridCol w="872131">
                  <a:extLst>
                    <a:ext uri="{9D8B030D-6E8A-4147-A177-3AD203B41FA5}">
                      <a16:colId xmlns:a16="http://schemas.microsoft.com/office/drawing/2014/main" val="3502288451"/>
                    </a:ext>
                  </a:extLst>
                </a:gridCol>
                <a:gridCol w="1456966">
                  <a:extLst>
                    <a:ext uri="{9D8B030D-6E8A-4147-A177-3AD203B41FA5}">
                      <a16:colId xmlns:a16="http://schemas.microsoft.com/office/drawing/2014/main" val="1655849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Genre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Danceability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Loudness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Speechiness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Acoustic</a:t>
                      </a:r>
                      <a:r>
                        <a:rPr lang="de-DE" dirty="0"/>
                        <a:t>-ness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Instrumen-talness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Valence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Duration_MS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717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Jazz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0.625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0.382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0.0416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0.8372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0.0640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0.4028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641853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221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Klassik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0.291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0.0446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0.8486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0.8688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0.2192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223127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824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6829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D943A34-DA34-4462-A551-6DBFEF2B39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Clr>
                <a:srgbClr val="8AAE1B"/>
              </a:buClr>
            </a:pPr>
            <a:r>
              <a:rPr lang="de-DE" dirty="0"/>
              <a:t>11 Studioalben</a:t>
            </a:r>
          </a:p>
          <a:p>
            <a:pPr>
              <a:buClr>
                <a:srgbClr val="8AAE1B"/>
              </a:buClr>
            </a:pPr>
            <a:endParaRPr lang="de-DE" dirty="0"/>
          </a:p>
          <a:p>
            <a:pPr>
              <a:buClr>
                <a:srgbClr val="8AAE1B"/>
              </a:buClr>
            </a:pPr>
            <a:r>
              <a:rPr lang="de-DE" dirty="0"/>
              <a:t>Erstes Album: „</a:t>
            </a:r>
            <a:r>
              <a:rPr lang="de-DE" i="1" dirty="0" err="1"/>
              <a:t>Red</a:t>
            </a:r>
            <a:r>
              <a:rPr lang="de-DE" i="1" dirty="0"/>
              <a:t> Hot Chili Peppers</a:t>
            </a:r>
            <a:r>
              <a:rPr lang="de-DE" dirty="0"/>
              <a:t>“ (1984)</a:t>
            </a:r>
          </a:p>
          <a:p>
            <a:pPr>
              <a:buClr>
                <a:srgbClr val="8AAE1B"/>
              </a:buClr>
            </a:pPr>
            <a:endParaRPr lang="de-DE" dirty="0"/>
          </a:p>
          <a:p>
            <a:pPr>
              <a:buClr>
                <a:srgbClr val="8AAE1B"/>
              </a:buClr>
            </a:pPr>
            <a:r>
              <a:rPr lang="de-DE" dirty="0"/>
              <a:t>Letztes Album: „</a:t>
            </a:r>
            <a:r>
              <a:rPr lang="de-DE" i="1" dirty="0"/>
              <a:t>The </a:t>
            </a:r>
            <a:r>
              <a:rPr lang="de-DE" i="1" dirty="0" err="1"/>
              <a:t>Getaway</a:t>
            </a:r>
            <a:r>
              <a:rPr lang="de-DE" dirty="0"/>
              <a:t>“ (2016)</a:t>
            </a:r>
          </a:p>
          <a:p>
            <a:pPr>
              <a:buClr>
                <a:srgbClr val="8AAE1B"/>
              </a:buClr>
            </a:pPr>
            <a:endParaRPr lang="de-DE" dirty="0"/>
          </a:p>
          <a:p>
            <a:pPr>
              <a:buClr>
                <a:srgbClr val="8AAE1B"/>
              </a:buClr>
            </a:pPr>
            <a:r>
              <a:rPr lang="de-DE" dirty="0"/>
              <a:t>Musikalische Entwicklung: Funk, Punk, Rock, Pop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49FEA9-87FE-43C8-89F2-30AFCBA8A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First Look – Evolution der </a:t>
            </a:r>
            <a:r>
              <a:rPr lang="de-DE" dirty="0" err="1"/>
              <a:t>Red</a:t>
            </a:r>
            <a:r>
              <a:rPr lang="de-DE" dirty="0"/>
              <a:t> Hot Chili Peppers</a:t>
            </a:r>
          </a:p>
        </p:txBody>
      </p:sp>
    </p:spTree>
    <p:extLst>
      <p:ext uri="{BB962C8B-B14F-4D97-AF65-F5344CB8AC3E}">
        <p14:creationId xmlns:p14="http://schemas.microsoft.com/office/powerpoint/2010/main" val="529272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087A238-C06C-41AD-B034-7CD70A4032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 flipV="1">
            <a:off x="323035" y="1309745"/>
            <a:ext cx="11556347" cy="45719"/>
          </a:xfrm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B97E446-0728-4745-A48E-67CE712A3B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flipV="1">
            <a:off x="324500" y="851014"/>
            <a:ext cx="11554883" cy="45719"/>
          </a:xfrm>
        </p:spPr>
        <p:txBody>
          <a:bodyPr/>
          <a:lstStyle/>
          <a:p>
            <a:r>
              <a:rPr lang="de-DE" dirty="0"/>
              <a:t> </a:t>
            </a:r>
          </a:p>
        </p:txBody>
      </p:sp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EDA50665-749E-4BEC-9C3D-EDB22CACD69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5" b="-250"/>
          <a:stretch/>
        </p:blipFill>
        <p:spPr>
          <a:xfrm>
            <a:off x="322263" y="673239"/>
            <a:ext cx="11557000" cy="5852663"/>
          </a:xfrm>
        </p:spPr>
      </p:pic>
    </p:spTree>
    <p:extLst>
      <p:ext uri="{BB962C8B-B14F-4D97-AF65-F5344CB8AC3E}">
        <p14:creationId xmlns:p14="http://schemas.microsoft.com/office/powerpoint/2010/main" val="384564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0E569C8-06B2-40A9-A8C8-9C7E9CB654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 algn="ctr">
              <a:buNone/>
            </a:pPr>
            <a:r>
              <a:rPr lang="de-DE" sz="3200" dirty="0"/>
              <a:t>Kann ein Entscheidungsbaum Songs verschiedener Genres voneinander unterscheiden?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D6F4460-E192-4942-B20E-91D84CF5E4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Machine</a:t>
            </a:r>
            <a:r>
              <a:rPr lang="de-DE" dirty="0"/>
              <a:t> Learning &amp; Spotify</a:t>
            </a:r>
          </a:p>
        </p:txBody>
      </p:sp>
    </p:spTree>
    <p:extLst>
      <p:ext uri="{BB962C8B-B14F-4D97-AF65-F5344CB8AC3E}">
        <p14:creationId xmlns:p14="http://schemas.microsoft.com/office/powerpoint/2010/main" val="3282075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737C3E9-17C5-4E28-95B0-7A53FF1A22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1BE5D9E-1A98-45DD-ABD8-10F780EFA5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Trees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DD4FE0C-2CD4-4513-A5D6-D7B60F98CBDB}"/>
              </a:ext>
            </a:extLst>
          </p:cNvPr>
          <p:cNvSpPr/>
          <p:nvPr/>
        </p:nvSpPr>
        <p:spPr>
          <a:xfrm>
            <a:off x="312617" y="1597869"/>
            <a:ext cx="967829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8AAE1B"/>
              </a:buClr>
              <a:buFont typeface="Arial" panose="020B0604020202020204" pitchFamily="34" charset="0"/>
              <a:buChar char="•"/>
            </a:pPr>
            <a:r>
              <a:rPr lang="de-DE" sz="2200" dirty="0"/>
              <a:t>Teilen die Daten hierarchisch in homogene Klassen</a:t>
            </a:r>
          </a:p>
          <a:p>
            <a:pPr marL="285750" indent="-285750">
              <a:buClr>
                <a:srgbClr val="8AAE1B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rgbClr val="8AAE1B"/>
              </a:buClr>
              <a:buFont typeface="Arial" panose="020B0604020202020204" pitchFamily="34" charset="0"/>
              <a:buChar char="•"/>
            </a:pPr>
            <a:r>
              <a:rPr lang="de-DE" sz="2200" dirty="0"/>
              <a:t>Bieten Entscheidungsregeln an</a:t>
            </a:r>
          </a:p>
          <a:p>
            <a:endParaRPr lang="de-DE" dirty="0"/>
          </a:p>
          <a:p>
            <a:endParaRPr lang="de-DE" b="1" i="1" dirty="0"/>
          </a:p>
          <a:p>
            <a:pPr>
              <a:buBlip>
                <a:blip r:embed="rId2"/>
              </a:buBlip>
            </a:pPr>
            <a:r>
              <a:rPr lang="de-DE" dirty="0"/>
              <a:t> </a:t>
            </a:r>
            <a:r>
              <a:rPr lang="de-DE" sz="2200" dirty="0"/>
              <a:t>Gibt einen schnellen Überblick über komplexe Zusammenhänge</a:t>
            </a:r>
          </a:p>
          <a:p>
            <a:endParaRPr lang="de-DE" dirty="0"/>
          </a:p>
          <a:p>
            <a:pPr>
              <a:buBlip>
                <a:blip r:embed="rId2"/>
              </a:buBlip>
            </a:pPr>
            <a:r>
              <a:rPr lang="de-DE" dirty="0"/>
              <a:t> </a:t>
            </a:r>
            <a:r>
              <a:rPr lang="de-DE" sz="2200" dirty="0"/>
              <a:t>Zusammenhänge müssen nicht linear sein</a:t>
            </a:r>
          </a:p>
          <a:p>
            <a:endParaRPr lang="de-DE" dirty="0"/>
          </a:p>
          <a:p>
            <a:pPr>
              <a:buBlip>
                <a:blip r:embed="rId2"/>
              </a:buBlip>
            </a:pPr>
            <a:r>
              <a:rPr lang="de-DE" dirty="0"/>
              <a:t> </a:t>
            </a:r>
            <a:r>
              <a:rPr lang="de-DE" sz="2200" dirty="0"/>
              <a:t>Kein vorheriges Selektieren von Einflussvariablen notwendig</a:t>
            </a:r>
          </a:p>
          <a:p>
            <a:pPr>
              <a:buBlip>
                <a:blip r:embed="rId2"/>
              </a:buBlip>
            </a:pPr>
            <a:endParaRPr lang="de-DE" dirty="0"/>
          </a:p>
          <a:p>
            <a:pPr marL="285750" indent="-285750">
              <a:buBlip>
                <a:blip r:embed="rId3"/>
              </a:buBlip>
            </a:pPr>
            <a:r>
              <a:rPr lang="de-DE" sz="2200" dirty="0"/>
              <a:t>Auch zufällige Merkmalsverteilungen werden</a:t>
            </a:r>
          </a:p>
          <a:p>
            <a:r>
              <a:rPr lang="de-DE" sz="2200" dirty="0"/>
              <a:t>       durch Splits modelliert</a:t>
            </a:r>
          </a:p>
          <a:p>
            <a:endParaRPr lang="de-DE" dirty="0"/>
          </a:p>
        </p:txBody>
      </p:sp>
      <p:cxnSp>
        <p:nvCxnSpPr>
          <p:cNvPr id="5" name="Gerade Verbindung 5">
            <a:extLst>
              <a:ext uri="{FF2B5EF4-FFF2-40B4-BE49-F238E27FC236}">
                <a16:creationId xmlns:a16="http://schemas.microsoft.com/office/drawing/2014/main" id="{F8D910C3-60EB-4726-AE03-B1F4995AEA16}"/>
              </a:ext>
            </a:extLst>
          </p:cNvPr>
          <p:cNvCxnSpPr>
            <a:cxnSpLocks/>
          </p:cNvCxnSpPr>
          <p:nvPr/>
        </p:nvCxnSpPr>
        <p:spPr>
          <a:xfrm>
            <a:off x="8064921" y="1840722"/>
            <a:ext cx="244010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9">
            <a:extLst>
              <a:ext uri="{FF2B5EF4-FFF2-40B4-BE49-F238E27FC236}">
                <a16:creationId xmlns:a16="http://schemas.microsoft.com/office/drawing/2014/main" id="{57582295-C64E-4248-93FD-F1AFA2133477}"/>
              </a:ext>
            </a:extLst>
          </p:cNvPr>
          <p:cNvCxnSpPr>
            <a:cxnSpLocks/>
          </p:cNvCxnSpPr>
          <p:nvPr/>
        </p:nvCxnSpPr>
        <p:spPr>
          <a:xfrm flipH="1" flipV="1">
            <a:off x="8068900" y="1840722"/>
            <a:ext cx="11520" cy="186099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12">
            <a:extLst>
              <a:ext uri="{FF2B5EF4-FFF2-40B4-BE49-F238E27FC236}">
                <a16:creationId xmlns:a16="http://schemas.microsoft.com/office/drawing/2014/main" id="{6F3E276A-38E2-4706-9D7B-B3FC63166D4D}"/>
              </a:ext>
            </a:extLst>
          </p:cNvPr>
          <p:cNvCxnSpPr/>
          <p:nvPr/>
        </p:nvCxnSpPr>
        <p:spPr>
          <a:xfrm flipV="1">
            <a:off x="10505026" y="1831486"/>
            <a:ext cx="0" cy="122413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15">
            <a:extLst>
              <a:ext uri="{FF2B5EF4-FFF2-40B4-BE49-F238E27FC236}">
                <a16:creationId xmlns:a16="http://schemas.microsoft.com/office/drawing/2014/main" id="{EF092ABB-765A-4174-A957-6FD27FEB8BC6}"/>
              </a:ext>
            </a:extLst>
          </p:cNvPr>
          <p:cNvCxnSpPr>
            <a:cxnSpLocks/>
          </p:cNvCxnSpPr>
          <p:nvPr/>
        </p:nvCxnSpPr>
        <p:spPr>
          <a:xfrm>
            <a:off x="9922232" y="3055622"/>
            <a:ext cx="1202181" cy="480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16">
            <a:extLst>
              <a:ext uri="{FF2B5EF4-FFF2-40B4-BE49-F238E27FC236}">
                <a16:creationId xmlns:a16="http://schemas.microsoft.com/office/drawing/2014/main" id="{6AE03A69-F674-439A-BAC0-C88751CD9B45}"/>
              </a:ext>
            </a:extLst>
          </p:cNvPr>
          <p:cNvCxnSpPr/>
          <p:nvPr/>
        </p:nvCxnSpPr>
        <p:spPr>
          <a:xfrm flipV="1">
            <a:off x="9933949" y="3055622"/>
            <a:ext cx="0" cy="64807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18">
            <a:extLst>
              <a:ext uri="{FF2B5EF4-FFF2-40B4-BE49-F238E27FC236}">
                <a16:creationId xmlns:a16="http://schemas.microsoft.com/office/drawing/2014/main" id="{F09C486B-4A1E-4939-83DB-C8AEA532CC26}"/>
              </a:ext>
            </a:extLst>
          </p:cNvPr>
          <p:cNvCxnSpPr/>
          <p:nvPr/>
        </p:nvCxnSpPr>
        <p:spPr>
          <a:xfrm flipV="1">
            <a:off x="11124413" y="3055622"/>
            <a:ext cx="0" cy="64807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21">
            <a:extLst>
              <a:ext uri="{FF2B5EF4-FFF2-40B4-BE49-F238E27FC236}">
                <a16:creationId xmlns:a16="http://schemas.microsoft.com/office/drawing/2014/main" id="{BAE33CF9-8F3F-4D2E-8027-5A63FF2BAF72}"/>
              </a:ext>
            </a:extLst>
          </p:cNvPr>
          <p:cNvCxnSpPr/>
          <p:nvPr/>
        </p:nvCxnSpPr>
        <p:spPr>
          <a:xfrm flipV="1">
            <a:off x="10687607" y="3701713"/>
            <a:ext cx="720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22">
            <a:extLst>
              <a:ext uri="{FF2B5EF4-FFF2-40B4-BE49-F238E27FC236}">
                <a16:creationId xmlns:a16="http://schemas.microsoft.com/office/drawing/2014/main" id="{8EEDC961-D502-48B7-A829-61C4663C14EF}"/>
              </a:ext>
            </a:extLst>
          </p:cNvPr>
          <p:cNvCxnSpPr/>
          <p:nvPr/>
        </p:nvCxnSpPr>
        <p:spPr>
          <a:xfrm flipV="1">
            <a:off x="10687607" y="3707429"/>
            <a:ext cx="0" cy="540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23">
            <a:extLst>
              <a:ext uri="{FF2B5EF4-FFF2-40B4-BE49-F238E27FC236}">
                <a16:creationId xmlns:a16="http://schemas.microsoft.com/office/drawing/2014/main" id="{B131C652-436A-499C-96C6-059F29F539D1}"/>
              </a:ext>
            </a:extLst>
          </p:cNvPr>
          <p:cNvCxnSpPr/>
          <p:nvPr/>
        </p:nvCxnSpPr>
        <p:spPr>
          <a:xfrm flipV="1">
            <a:off x="11407607" y="3689786"/>
            <a:ext cx="0" cy="540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24">
            <a:extLst>
              <a:ext uri="{FF2B5EF4-FFF2-40B4-BE49-F238E27FC236}">
                <a16:creationId xmlns:a16="http://schemas.microsoft.com/office/drawing/2014/main" id="{05CF45B9-DBB8-4E50-95D2-DA9FBCBA836A}"/>
              </a:ext>
            </a:extLst>
          </p:cNvPr>
          <p:cNvCxnSpPr>
            <a:cxnSpLocks/>
          </p:cNvCxnSpPr>
          <p:nvPr/>
        </p:nvCxnSpPr>
        <p:spPr>
          <a:xfrm>
            <a:off x="9519397" y="3701713"/>
            <a:ext cx="720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25">
            <a:extLst>
              <a:ext uri="{FF2B5EF4-FFF2-40B4-BE49-F238E27FC236}">
                <a16:creationId xmlns:a16="http://schemas.microsoft.com/office/drawing/2014/main" id="{6F5035EA-3F0C-45DE-B7A2-23CC5066C91F}"/>
              </a:ext>
            </a:extLst>
          </p:cNvPr>
          <p:cNvCxnSpPr/>
          <p:nvPr/>
        </p:nvCxnSpPr>
        <p:spPr>
          <a:xfrm flipV="1">
            <a:off x="9519397" y="3701713"/>
            <a:ext cx="0" cy="540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26">
            <a:extLst>
              <a:ext uri="{FF2B5EF4-FFF2-40B4-BE49-F238E27FC236}">
                <a16:creationId xmlns:a16="http://schemas.microsoft.com/office/drawing/2014/main" id="{65C9943D-F4CA-417B-B7BB-F2A39208F6CC}"/>
              </a:ext>
            </a:extLst>
          </p:cNvPr>
          <p:cNvCxnSpPr/>
          <p:nvPr/>
        </p:nvCxnSpPr>
        <p:spPr>
          <a:xfrm flipV="1">
            <a:off x="10239397" y="3689786"/>
            <a:ext cx="0" cy="540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27">
            <a:extLst>
              <a:ext uri="{FF2B5EF4-FFF2-40B4-BE49-F238E27FC236}">
                <a16:creationId xmlns:a16="http://schemas.microsoft.com/office/drawing/2014/main" id="{10D584B9-F8E7-4FE0-9FE7-654ACC4170E4}"/>
              </a:ext>
            </a:extLst>
          </p:cNvPr>
          <p:cNvCxnSpPr/>
          <p:nvPr/>
        </p:nvCxnSpPr>
        <p:spPr>
          <a:xfrm>
            <a:off x="7764477" y="3685810"/>
            <a:ext cx="720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28">
            <a:extLst>
              <a:ext uri="{FF2B5EF4-FFF2-40B4-BE49-F238E27FC236}">
                <a16:creationId xmlns:a16="http://schemas.microsoft.com/office/drawing/2014/main" id="{A5BA2ACC-8B6A-408F-9C31-8F7C6FE0292D}"/>
              </a:ext>
            </a:extLst>
          </p:cNvPr>
          <p:cNvCxnSpPr/>
          <p:nvPr/>
        </p:nvCxnSpPr>
        <p:spPr>
          <a:xfrm flipV="1">
            <a:off x="7764477" y="3685810"/>
            <a:ext cx="0" cy="540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29">
            <a:extLst>
              <a:ext uri="{FF2B5EF4-FFF2-40B4-BE49-F238E27FC236}">
                <a16:creationId xmlns:a16="http://schemas.microsoft.com/office/drawing/2014/main" id="{5C5E6E88-6A3F-47F3-996C-F2C4B84CBCD2}"/>
              </a:ext>
            </a:extLst>
          </p:cNvPr>
          <p:cNvCxnSpPr/>
          <p:nvPr/>
        </p:nvCxnSpPr>
        <p:spPr>
          <a:xfrm flipV="1">
            <a:off x="8484477" y="3685810"/>
            <a:ext cx="0" cy="540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BB1124E1-83B4-48F4-80E5-19160250623B}"/>
              </a:ext>
            </a:extLst>
          </p:cNvPr>
          <p:cNvSpPr txBox="1"/>
          <p:nvPr/>
        </p:nvSpPr>
        <p:spPr>
          <a:xfrm>
            <a:off x="9931337" y="3019820"/>
            <a:ext cx="1282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Node</a:t>
            </a:r>
            <a:r>
              <a:rPr lang="de-DE" sz="1400" dirty="0"/>
              <a:t> (Knoten)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0A777E9-FD31-449D-8148-9A1127D68309}"/>
              </a:ext>
            </a:extLst>
          </p:cNvPr>
          <p:cNvSpPr txBox="1"/>
          <p:nvPr/>
        </p:nvSpPr>
        <p:spPr>
          <a:xfrm>
            <a:off x="8596868" y="2324315"/>
            <a:ext cx="132536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/>
              <a:t>Branch</a:t>
            </a:r>
            <a:r>
              <a:rPr lang="de-DE" sz="1400" dirty="0"/>
              <a:t> (Zweig)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74B6A4D3-F1C5-4A4D-AD86-FD9AFF6C40A6}"/>
              </a:ext>
            </a:extLst>
          </p:cNvPr>
          <p:cNvCxnSpPr>
            <a:cxnSpLocks/>
          </p:cNvCxnSpPr>
          <p:nvPr/>
        </p:nvCxnSpPr>
        <p:spPr>
          <a:xfrm flipH="1">
            <a:off x="8080420" y="2486813"/>
            <a:ext cx="4881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A3542AB-325B-4992-AC1E-5474715C7018}"/>
              </a:ext>
            </a:extLst>
          </p:cNvPr>
          <p:cNvCxnSpPr>
            <a:cxnSpLocks/>
          </p:cNvCxnSpPr>
          <p:nvPr/>
        </p:nvCxnSpPr>
        <p:spPr>
          <a:xfrm>
            <a:off x="9876838" y="2486813"/>
            <a:ext cx="6281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22A21608-3C6D-44F4-8E86-27C50D45D659}"/>
              </a:ext>
            </a:extLst>
          </p:cNvPr>
          <p:cNvSpPr txBox="1"/>
          <p:nvPr/>
        </p:nvSpPr>
        <p:spPr>
          <a:xfrm>
            <a:off x="10360479" y="4206885"/>
            <a:ext cx="1313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Leaf</a:t>
            </a:r>
            <a:r>
              <a:rPr lang="de-DE" sz="1400" dirty="0"/>
              <a:t> (Blatt)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69B3309-DA2F-4D2D-A2F5-786D918D8624}"/>
              </a:ext>
            </a:extLst>
          </p:cNvPr>
          <p:cNvSpPr txBox="1"/>
          <p:nvPr/>
        </p:nvSpPr>
        <p:spPr>
          <a:xfrm>
            <a:off x="9152472" y="4206885"/>
            <a:ext cx="1352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Leaves</a:t>
            </a:r>
            <a:r>
              <a:rPr lang="de-DE" sz="1400" dirty="0"/>
              <a:t> (Blätter)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F6F5B82-002F-4BAD-AD56-89F451FE664B}"/>
              </a:ext>
            </a:extLst>
          </p:cNvPr>
          <p:cNvSpPr txBox="1"/>
          <p:nvPr/>
        </p:nvSpPr>
        <p:spPr>
          <a:xfrm>
            <a:off x="8640712" y="1400412"/>
            <a:ext cx="120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/>
              <a:t>Root</a:t>
            </a:r>
            <a:r>
              <a:rPr lang="de-DE" dirty="0"/>
              <a:t> </a:t>
            </a:r>
            <a:r>
              <a:rPr lang="de-DE" sz="1400" dirty="0"/>
              <a:t>(Wurzel)</a:t>
            </a:r>
          </a:p>
        </p:txBody>
      </p:sp>
    </p:spTree>
    <p:extLst>
      <p:ext uri="{BB962C8B-B14F-4D97-AF65-F5344CB8AC3E}">
        <p14:creationId xmlns:p14="http://schemas.microsoft.com/office/powerpoint/2010/main" val="1923463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7424ECC-CDD4-440F-BCC0-1DEF6D5C09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Pop, Jazz, Punk, Rock</a:t>
            </a:r>
          </a:p>
          <a:p>
            <a:endParaRPr lang="de-DE" dirty="0"/>
          </a:p>
          <a:p>
            <a:r>
              <a:rPr lang="de-DE" dirty="0"/>
              <a:t>3 Alben jeweils eines repräsentativen Künstlers:</a:t>
            </a:r>
          </a:p>
          <a:p>
            <a:pPr lvl="1"/>
            <a:r>
              <a:rPr lang="de-DE" dirty="0"/>
              <a:t>Pop: </a:t>
            </a:r>
            <a:r>
              <a:rPr lang="de-DE" dirty="0" err="1"/>
              <a:t>Shania</a:t>
            </a:r>
            <a:r>
              <a:rPr lang="de-DE" dirty="0"/>
              <a:t> Twain</a:t>
            </a:r>
          </a:p>
          <a:p>
            <a:pPr lvl="1"/>
            <a:r>
              <a:rPr lang="de-DE" dirty="0"/>
              <a:t>Jazz: Miles Davis</a:t>
            </a:r>
          </a:p>
          <a:p>
            <a:pPr lvl="1"/>
            <a:r>
              <a:rPr lang="de-DE" dirty="0"/>
              <a:t>Punk: Bad Religion</a:t>
            </a:r>
          </a:p>
          <a:p>
            <a:pPr lvl="1"/>
            <a:r>
              <a:rPr lang="de-DE" dirty="0"/>
              <a:t>Rock: AC/DC</a:t>
            </a:r>
          </a:p>
          <a:p>
            <a:endParaRPr lang="de-DE" dirty="0"/>
          </a:p>
          <a:p>
            <a:r>
              <a:rPr lang="de-DE" dirty="0"/>
              <a:t>Kriterien zur Unterscheidung?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9756AB-4D81-4665-ACBE-085ED334C8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de-DE" dirty="0"/>
          </a:p>
        </p:txBody>
      </p:sp>
      <p:pic>
        <p:nvPicPr>
          <p:cNvPr id="27" name="Grafik 26" descr="Laubbaum">
            <a:extLst>
              <a:ext uri="{FF2B5EF4-FFF2-40B4-BE49-F238E27FC236}">
                <a16:creationId xmlns:a16="http://schemas.microsoft.com/office/drawing/2014/main" id="{B80630BE-3320-4BA9-B39B-24D501B06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24717" y="1697334"/>
            <a:ext cx="3771563" cy="377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42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F919A025-7E44-4AB8-909D-262E18DCAB9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08" t="18543" r="-47322" b="15729"/>
          <a:stretch/>
        </p:blipFill>
        <p:spPr>
          <a:xfrm>
            <a:off x="893189" y="1575210"/>
            <a:ext cx="11556348" cy="3826018"/>
          </a:xfr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A47CDE9-E215-4079-951D-667F9037DC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Genres: Jazz, Pop, Punk, Rock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D38ECF0-7E35-4620-8F38-513A2B42E6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 für verschiedene Genres</a:t>
            </a:r>
          </a:p>
        </p:txBody>
      </p:sp>
    </p:spTree>
    <p:extLst>
      <p:ext uri="{BB962C8B-B14F-4D97-AF65-F5344CB8AC3E}">
        <p14:creationId xmlns:p14="http://schemas.microsoft.com/office/powerpoint/2010/main" val="3097620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A365C50-B34A-40B5-A292-391A23CF00C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2263" y="713433"/>
            <a:ext cx="11557000" cy="5422255"/>
          </a:xfrm>
        </p:spPr>
        <p:txBody>
          <a:bodyPr/>
          <a:lstStyle/>
          <a:p>
            <a:r>
              <a:rPr lang="de-DE" sz="3200" dirty="0"/>
              <a:t>Wie tanzbar sind Bachs Cello Suiten?</a:t>
            </a:r>
          </a:p>
          <a:p>
            <a:endParaRPr lang="de-DE" dirty="0"/>
          </a:p>
          <a:p>
            <a:r>
              <a:rPr lang="de-DE" dirty="0"/>
              <a:t>						Was zeichnet 90er Jahre Hip-Hop aus?</a:t>
            </a:r>
          </a:p>
          <a:p>
            <a:endParaRPr lang="de-DE" dirty="0"/>
          </a:p>
          <a:p>
            <a:r>
              <a:rPr lang="de-DE" sz="2000" dirty="0"/>
              <a:t>                       Wie kann ich meinen Kollegen beweisen, dass Punkrock zu 100% Lärmbelästigung  ist?</a:t>
            </a:r>
          </a:p>
          <a:p>
            <a:endParaRPr lang="de-DE" sz="2000" dirty="0"/>
          </a:p>
          <a:p>
            <a:r>
              <a:rPr lang="de-DE" sz="3200" dirty="0"/>
              <a:t>Was ist ein 2Pac?</a:t>
            </a:r>
          </a:p>
          <a:p>
            <a:endParaRPr lang="de-DE" dirty="0"/>
          </a:p>
          <a:p>
            <a:r>
              <a:rPr lang="de-DE" dirty="0"/>
              <a:t>			        </a:t>
            </a:r>
            <a:r>
              <a:rPr lang="de-DE" sz="3200" dirty="0"/>
              <a:t>Ist Jazz tatsächlich so viel anders als Pop?</a:t>
            </a:r>
          </a:p>
          <a:p>
            <a:endParaRPr lang="de-DE" dirty="0"/>
          </a:p>
          <a:p>
            <a:r>
              <a:rPr lang="de-DE" dirty="0"/>
              <a:t>        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E2D978D-0AF2-4C0B-B67A-C420C9E5DF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flipV="1">
            <a:off x="324501" y="851014"/>
            <a:ext cx="821012" cy="45719"/>
          </a:xfrm>
        </p:spPr>
        <p:txBody>
          <a:bodyPr/>
          <a:lstStyle/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0632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6008192-A040-4AC5-B34C-324F3FD516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6C04C04-9354-4DCA-8111-5FE5A3E2DC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Clr>
                <a:srgbClr val="8AAE1B"/>
              </a:buClr>
            </a:pPr>
            <a:r>
              <a:rPr lang="de-DE" dirty="0"/>
              <a:t>Mehrere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Trees</a:t>
            </a:r>
            <a:endParaRPr lang="de-DE" dirty="0"/>
          </a:p>
          <a:p>
            <a:pPr>
              <a:buClr>
                <a:srgbClr val="8AAE1B"/>
              </a:buClr>
            </a:pPr>
            <a:endParaRPr lang="de-DE" dirty="0"/>
          </a:p>
          <a:p>
            <a:pPr>
              <a:buClr>
                <a:srgbClr val="8AAE1B"/>
              </a:buClr>
            </a:pPr>
            <a:r>
              <a:rPr lang="de-DE" dirty="0" err="1"/>
              <a:t>Bootstraping</a:t>
            </a:r>
            <a:r>
              <a:rPr lang="de-DE" dirty="0"/>
              <a:t>: Teilstichproben</a:t>
            </a:r>
          </a:p>
          <a:p>
            <a:pPr>
              <a:buClr>
                <a:srgbClr val="8AAE1B"/>
              </a:buClr>
            </a:pPr>
            <a:endParaRPr lang="de-DE" dirty="0"/>
          </a:p>
          <a:p>
            <a:pPr>
              <a:buClr>
                <a:srgbClr val="8AAE1B"/>
              </a:buClr>
            </a:pPr>
            <a:r>
              <a:rPr lang="de-DE" dirty="0"/>
              <a:t>Teilauswahl der Variablen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de-DE" dirty="0"/>
              <a:t>Kombination aus unterschiedlichen Splits mit unterschiedlichen Stichproben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de-DE" dirty="0"/>
              <a:t>Sehr stabile Vorhersagen</a:t>
            </a:r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6BAE5D51-62BD-41C1-BDCE-46EEC787FE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Random Forest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2357E242-00C5-4091-9900-F82E2F1A4BD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11" y="1375675"/>
            <a:ext cx="3700735" cy="2777836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FE65CA10-7AA9-4245-92C7-9E3D8107367A}"/>
              </a:ext>
            </a:extLst>
          </p:cNvPr>
          <p:cNvSpPr txBox="1"/>
          <p:nvPr/>
        </p:nvSpPr>
        <p:spPr>
          <a:xfrm>
            <a:off x="649649" y="4405630"/>
            <a:ext cx="411598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Tuningparameter</a:t>
            </a:r>
            <a:r>
              <a:rPr lang="de-DE" dirty="0"/>
              <a:t>:</a:t>
            </a:r>
          </a:p>
          <a:p>
            <a:pPr marL="285750" indent="-285750">
              <a:buClr>
                <a:srgbClr val="8AAE1B"/>
              </a:buClr>
              <a:buFont typeface="Arial" panose="020B0604020202020204" pitchFamily="34" charset="0"/>
              <a:buChar char="•"/>
            </a:pPr>
            <a:r>
              <a:rPr lang="de-DE" dirty="0"/>
              <a:t>Anzahl Variablen pro Split</a:t>
            </a:r>
          </a:p>
          <a:p>
            <a:pPr marL="285750" indent="-285750">
              <a:buClr>
                <a:srgbClr val="8AAE1B"/>
              </a:buClr>
              <a:buFont typeface="Arial" panose="020B0604020202020204" pitchFamily="34" charset="0"/>
              <a:buChar char="•"/>
            </a:pPr>
            <a:r>
              <a:rPr lang="de-DE" dirty="0"/>
              <a:t>Mindestanzahl an Beobachtungen pro Laubblatt</a:t>
            </a:r>
          </a:p>
          <a:p>
            <a:pPr marL="285750" indent="-285750">
              <a:buClr>
                <a:srgbClr val="8AAE1B"/>
              </a:buClr>
              <a:buFont typeface="Arial" panose="020B0604020202020204" pitchFamily="34" charset="0"/>
              <a:buChar char="•"/>
            </a:pPr>
            <a:r>
              <a:rPr lang="de-DE" dirty="0" err="1"/>
              <a:t>Splitkriterium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6584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1793B3B-ECF0-49B1-B93A-2230E357AA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4500" y="1424059"/>
            <a:ext cx="11556348" cy="4537208"/>
          </a:xfrm>
        </p:spPr>
        <p:txBody>
          <a:bodyPr/>
          <a:lstStyle/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sz="2800" dirty="0"/>
          </a:p>
          <a:p>
            <a:pPr marL="0" indent="0" algn="ctr">
              <a:buNone/>
            </a:pPr>
            <a:r>
              <a:rPr lang="de-DE" sz="2800" dirty="0"/>
              <a:t>Kann ein Algorithmus verschiedene „</a:t>
            </a:r>
            <a:r>
              <a:rPr lang="de-DE" sz="2800" dirty="0" err="1"/>
              <a:t>Subgenres“unterscheiden</a:t>
            </a:r>
            <a:r>
              <a:rPr lang="de-DE" sz="2800" dirty="0"/>
              <a:t>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D1225F-856C-4FEB-9516-1E05B2FDE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Random Forest &amp; Spotify</a:t>
            </a:r>
          </a:p>
        </p:txBody>
      </p:sp>
    </p:spTree>
    <p:extLst>
      <p:ext uri="{BB962C8B-B14F-4D97-AF65-F5344CB8AC3E}">
        <p14:creationId xmlns:p14="http://schemas.microsoft.com/office/powerpoint/2010/main" val="3541099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415CE670-2E47-4201-B77C-596592B78B3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7"/>
          <a:stretch/>
        </p:blipFill>
        <p:spPr>
          <a:xfrm>
            <a:off x="1155429" y="743579"/>
            <a:ext cx="7811180" cy="5672294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933666-4FB5-4C66-84FE-6B20F73BD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l"/>
            <a:r>
              <a:rPr lang="de-DE" dirty="0"/>
              <a:t>Korrelation</a:t>
            </a:r>
          </a:p>
        </p:txBody>
      </p:sp>
    </p:spTree>
    <p:extLst>
      <p:ext uri="{BB962C8B-B14F-4D97-AF65-F5344CB8AC3E}">
        <p14:creationId xmlns:p14="http://schemas.microsoft.com/office/powerpoint/2010/main" val="2432528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1C21EF9-A053-4886-BE62-EB0C099386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Clr>
                <a:srgbClr val="8AAE1B"/>
              </a:buClr>
              <a:buFont typeface="Wingdings" panose="05000000000000000000" pitchFamily="2" charset="2"/>
              <a:buChar char="§"/>
            </a:pPr>
            <a:r>
              <a:rPr lang="de-DE" dirty="0"/>
              <a:t>13 „Oldschool“-Künstler (alle Alben vor 2000) </a:t>
            </a:r>
            <a:r>
              <a:rPr lang="de-DE" dirty="0" err="1"/>
              <a:t>vs</a:t>
            </a:r>
            <a:r>
              <a:rPr lang="de-DE" dirty="0"/>
              <a:t> 11 aktuelle Künstler (alle Alben nach 2010)</a:t>
            </a:r>
          </a:p>
          <a:p>
            <a:pPr>
              <a:buClr>
                <a:srgbClr val="8AAE1B"/>
              </a:buClr>
              <a:buFont typeface="Wingdings" panose="05000000000000000000" pitchFamily="2" charset="2"/>
              <a:buChar char="§"/>
            </a:pPr>
            <a:r>
              <a:rPr lang="de-DE" dirty="0"/>
              <a:t>Trainingsdaten: 2288 Songs</a:t>
            </a:r>
          </a:p>
          <a:p>
            <a:pPr>
              <a:buClr>
                <a:srgbClr val="8AAE1B"/>
              </a:buClr>
              <a:buFont typeface="Wingdings" panose="05000000000000000000" pitchFamily="2" charset="2"/>
              <a:buChar char="§"/>
            </a:pPr>
            <a:r>
              <a:rPr lang="de-DE" dirty="0"/>
              <a:t>Testdaten: 977 Songs</a:t>
            </a:r>
          </a:p>
          <a:p>
            <a:pPr>
              <a:buClr>
                <a:srgbClr val="8AAE1B"/>
              </a:buClr>
              <a:buFont typeface="Wingdings" panose="05000000000000000000" pitchFamily="2" charset="2"/>
              <a:buChar char="§"/>
            </a:pPr>
            <a:r>
              <a:rPr lang="de-DE" dirty="0"/>
              <a:t>Features: </a:t>
            </a:r>
            <a:r>
              <a:rPr lang="de-DE" dirty="0" err="1"/>
              <a:t>oldschool</a:t>
            </a:r>
            <a:r>
              <a:rPr lang="de-DE" dirty="0"/>
              <a:t>, </a:t>
            </a:r>
            <a:r>
              <a:rPr lang="de-DE" dirty="0" err="1"/>
              <a:t>duration_ms</a:t>
            </a:r>
            <a:r>
              <a:rPr lang="de-DE" dirty="0"/>
              <a:t>, </a:t>
            </a:r>
            <a:r>
              <a:rPr lang="de-DE" dirty="0" err="1"/>
              <a:t>valence</a:t>
            </a:r>
            <a:r>
              <a:rPr lang="de-DE" dirty="0"/>
              <a:t>, </a:t>
            </a:r>
            <a:r>
              <a:rPr lang="de-DE" dirty="0" err="1"/>
              <a:t>liveness</a:t>
            </a:r>
            <a:r>
              <a:rPr lang="de-DE" dirty="0"/>
              <a:t>, </a:t>
            </a:r>
            <a:r>
              <a:rPr lang="de-DE" dirty="0" err="1"/>
              <a:t>instrumentalness</a:t>
            </a:r>
            <a:r>
              <a:rPr lang="de-DE" dirty="0"/>
              <a:t>, </a:t>
            </a:r>
            <a:r>
              <a:rPr lang="de-DE" dirty="0" err="1"/>
              <a:t>danceability</a:t>
            </a:r>
            <a:r>
              <a:rPr lang="de-DE" dirty="0"/>
              <a:t>, </a:t>
            </a:r>
            <a:r>
              <a:rPr lang="de-DE" dirty="0" err="1"/>
              <a:t>energy</a:t>
            </a:r>
            <a:r>
              <a:rPr lang="de-DE" dirty="0"/>
              <a:t>, </a:t>
            </a:r>
            <a:r>
              <a:rPr lang="de-DE" dirty="0" err="1"/>
              <a:t>loudness</a:t>
            </a:r>
            <a:r>
              <a:rPr lang="de-DE" dirty="0"/>
              <a:t>, tempo, </a:t>
            </a:r>
            <a:r>
              <a:rPr lang="de-DE" dirty="0" err="1"/>
              <a:t>album_popularity</a:t>
            </a:r>
            <a:r>
              <a:rPr lang="de-DE" dirty="0"/>
              <a:t>, </a:t>
            </a:r>
            <a:r>
              <a:rPr lang="de-DE" dirty="0" err="1"/>
              <a:t>speechiness</a:t>
            </a:r>
            <a:endParaRPr lang="de-DE" dirty="0"/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Accuracy</a:t>
            </a:r>
            <a:r>
              <a:rPr lang="de-DE" dirty="0">
                <a:sym typeface="Wingdings" panose="05000000000000000000" pitchFamily="2" charset="2"/>
              </a:rPr>
              <a:t>: 92,5%</a:t>
            </a:r>
            <a:r>
              <a:rPr lang="de-DE" dirty="0"/>
              <a:t> 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2AA0F3E-3B51-4CF8-A892-453FC9F7C1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Random Forest: Ergebnisse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EC9C295F-4BE0-4EBC-870A-CB279478E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295064"/>
              </p:ext>
            </p:extLst>
          </p:nvPr>
        </p:nvGraphicFramePr>
        <p:xfrm>
          <a:off x="1861177" y="4290621"/>
          <a:ext cx="8127999" cy="1844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50228224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67917843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509712437"/>
                    </a:ext>
                  </a:extLst>
                </a:gridCol>
              </a:tblGrid>
              <a:tr h="803868">
                <a:tc>
                  <a:txBody>
                    <a:bodyPr/>
                    <a:lstStyle/>
                    <a:p>
                      <a:r>
                        <a:rPr lang="de-DE" dirty="0"/>
                        <a:t>                                    Klasse</a:t>
                      </a:r>
                    </a:p>
                    <a:p>
                      <a:r>
                        <a:rPr lang="de-DE" dirty="0" err="1"/>
                        <a:t>Prediction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Oldschool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Newschool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865908"/>
                  </a:ext>
                </a:extLst>
              </a:tr>
              <a:tr h="520294">
                <a:tc>
                  <a:txBody>
                    <a:bodyPr/>
                    <a:lstStyle/>
                    <a:p>
                      <a:r>
                        <a:rPr lang="de-DE" dirty="0"/>
                        <a:t>Oldschool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815064"/>
                  </a:ext>
                </a:extLst>
              </a:tr>
              <a:tr h="520294">
                <a:tc>
                  <a:txBody>
                    <a:bodyPr/>
                    <a:lstStyle/>
                    <a:p>
                      <a:r>
                        <a:rPr lang="de-DE" dirty="0" err="1"/>
                        <a:t>Newschool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096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9277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27AD9189-AC82-4C3B-9191-0DB7F325D18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65" y="1385180"/>
            <a:ext cx="9491918" cy="5182588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32F2EB8-D8B8-4034-9F75-1153AFE9B8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4500" y="896733"/>
            <a:ext cx="11554883" cy="488447"/>
          </a:xfrm>
        </p:spPr>
        <p:txBody>
          <a:bodyPr/>
          <a:lstStyle/>
          <a:p>
            <a:r>
              <a:rPr lang="de-DE" dirty="0"/>
              <a:t> Welche Variablen waren entscheidend?</a:t>
            </a:r>
          </a:p>
        </p:txBody>
      </p:sp>
    </p:spTree>
    <p:extLst>
      <p:ext uri="{BB962C8B-B14F-4D97-AF65-F5344CB8AC3E}">
        <p14:creationId xmlns:p14="http://schemas.microsoft.com/office/powerpoint/2010/main" val="33038664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700713A-1D90-4114-8867-74AC35D9517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011" y="748428"/>
            <a:ext cx="9783431" cy="5935282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CDBF4E-B9A2-401B-95FD-90ADF05173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flipV="1">
            <a:off x="324500" y="851014"/>
            <a:ext cx="11554883" cy="45719"/>
          </a:xfrm>
        </p:spPr>
        <p:txBody>
          <a:bodyPr/>
          <a:lstStyle/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9282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896991A-B464-4CDB-8169-3D0D5A6879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4500" y="1396902"/>
            <a:ext cx="11556348" cy="4537208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sz="2800" dirty="0"/>
              <a:t>Wie kann ich Lieder „besser“ in </a:t>
            </a:r>
            <a:r>
              <a:rPr lang="de-DE" sz="2800" dirty="0" err="1"/>
              <a:t>playlists</a:t>
            </a:r>
            <a:r>
              <a:rPr lang="de-DE" sz="2800" dirty="0"/>
              <a:t> einordnen? </a:t>
            </a:r>
            <a:r>
              <a:rPr lang="de-DE" sz="2800" dirty="0">
                <a:sym typeface="Wingdings" panose="05000000000000000000" pitchFamily="2" charset="2"/>
              </a:rPr>
              <a:t> Clustering</a:t>
            </a:r>
            <a:endParaRPr lang="de-DE" sz="280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A1D3D21-F05C-4EAA-B90D-B1266DC7A9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flipV="1">
            <a:off x="324500" y="851014"/>
            <a:ext cx="11554883" cy="45719"/>
          </a:xfrm>
        </p:spPr>
        <p:txBody>
          <a:bodyPr/>
          <a:lstStyle/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21193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B7262F0-DB93-4387-93D9-B4661296D0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Clr>
                <a:srgbClr val="8AAE1B"/>
              </a:buClr>
            </a:pPr>
            <a:r>
              <a:rPr lang="de-DE" sz="2400" dirty="0"/>
              <a:t>Ziel: Bildung von Clustern ähnlicher Tracks</a:t>
            </a:r>
          </a:p>
          <a:p>
            <a:pPr>
              <a:buClr>
                <a:srgbClr val="8AAE1B"/>
              </a:buClr>
            </a:pPr>
            <a:endParaRPr lang="de-DE" sz="2400" dirty="0"/>
          </a:p>
          <a:p>
            <a:pPr>
              <a:buClr>
                <a:srgbClr val="8AAE1B"/>
              </a:buClr>
            </a:pPr>
            <a:r>
              <a:rPr lang="de-DE" sz="2400" dirty="0"/>
              <a:t>Ähnlichkeiten = Distanzen</a:t>
            </a:r>
          </a:p>
          <a:p>
            <a:pPr>
              <a:buClr>
                <a:srgbClr val="8AAE1B"/>
              </a:buClr>
            </a:pPr>
            <a:endParaRPr lang="de-DE" sz="2400" dirty="0"/>
          </a:p>
          <a:p>
            <a:pPr>
              <a:buClr>
                <a:srgbClr val="8AAE1B"/>
              </a:buClr>
            </a:pPr>
            <a:r>
              <a:rPr lang="de-DE" sz="2400" dirty="0"/>
              <a:t>Iterative Anpassung der Zentren bis Abstand minimal</a:t>
            </a:r>
          </a:p>
          <a:p>
            <a:pPr>
              <a:buClr>
                <a:srgbClr val="8AAE1B"/>
              </a:buClr>
            </a:pPr>
            <a:endParaRPr lang="de-DE" sz="2400" dirty="0"/>
          </a:p>
          <a:p>
            <a:pPr>
              <a:buClr>
                <a:srgbClr val="8AAE1B"/>
              </a:buClr>
            </a:pPr>
            <a:r>
              <a:rPr lang="de-DE" sz="2400" dirty="0"/>
              <a:t>Viele Features </a:t>
            </a:r>
            <a:r>
              <a:rPr lang="de-DE" sz="2400" dirty="0">
                <a:sym typeface="Wingdings" panose="05000000000000000000" pitchFamily="2" charset="2"/>
              </a:rPr>
              <a:t></a:t>
            </a:r>
            <a:r>
              <a:rPr lang="de-DE" sz="2400" dirty="0"/>
              <a:t> Sehr ungenau</a:t>
            </a:r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144478-67C7-4DAB-8113-9FF292E96F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K-</a:t>
            </a:r>
            <a:r>
              <a:rPr lang="de-DE" dirty="0" err="1"/>
              <a:t>Means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29858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B14A710-9396-4801-B7B4-5DF132F646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Clr>
                <a:srgbClr val="8AAE1B"/>
              </a:buClr>
            </a:pPr>
            <a:r>
              <a:rPr lang="de-DE" dirty="0"/>
              <a:t>4 Playlists: </a:t>
            </a:r>
          </a:p>
          <a:p>
            <a:pPr lvl="1">
              <a:buClr>
                <a:srgbClr val="8AAE1B"/>
              </a:buClr>
              <a:buFont typeface="Symbol" panose="05050102010706020507" pitchFamily="18" charset="2"/>
              <a:buChar char="-"/>
            </a:pPr>
            <a:r>
              <a:rPr lang="de-DE" dirty="0"/>
              <a:t>Tango Argentino (224 Songs)</a:t>
            </a:r>
          </a:p>
          <a:p>
            <a:pPr lvl="1">
              <a:buClr>
                <a:srgbClr val="8AAE1B"/>
              </a:buClr>
              <a:buFont typeface="Symbol" panose="05050102010706020507" pitchFamily="18" charset="2"/>
              <a:buChar char="-"/>
            </a:pPr>
            <a:r>
              <a:rPr lang="de-DE" dirty="0"/>
              <a:t>Wiener Walzer (22 Songs),</a:t>
            </a:r>
          </a:p>
          <a:p>
            <a:pPr lvl="1">
              <a:buClr>
                <a:srgbClr val="8AAE1B"/>
              </a:buClr>
              <a:buFont typeface="Symbol" panose="05050102010706020507" pitchFamily="18" charset="2"/>
              <a:buChar char="-"/>
            </a:pPr>
            <a:r>
              <a:rPr lang="de-DE" dirty="0"/>
              <a:t>Bachata (51 Songs)      </a:t>
            </a:r>
          </a:p>
          <a:p>
            <a:pPr lvl="1">
              <a:buClr>
                <a:srgbClr val="8AAE1B"/>
              </a:buClr>
              <a:buFont typeface="Symbol" panose="05050102010706020507" pitchFamily="18" charset="2"/>
              <a:buChar char="-"/>
            </a:pPr>
            <a:r>
              <a:rPr lang="de-DE" dirty="0"/>
              <a:t>Salsa (88 Songs)</a:t>
            </a:r>
          </a:p>
          <a:p>
            <a:pPr>
              <a:buClr>
                <a:srgbClr val="8AAE1B"/>
              </a:buClr>
            </a:pPr>
            <a:endParaRPr lang="de-DE" dirty="0"/>
          </a:p>
          <a:p>
            <a:pPr>
              <a:buClr>
                <a:srgbClr val="8AAE1B"/>
              </a:buClr>
            </a:pPr>
            <a:r>
              <a:rPr lang="de-DE" dirty="0"/>
              <a:t>Clustering der Songs auf Basis der Features: </a:t>
            </a:r>
            <a:r>
              <a:rPr lang="en-US" dirty="0"/>
              <a:t>danceability, tempo, </a:t>
            </a:r>
            <a:r>
              <a:rPr lang="en-US" dirty="0" err="1"/>
              <a:t>duration_ms</a:t>
            </a:r>
            <a:r>
              <a:rPr lang="en-US" dirty="0"/>
              <a:t>, </a:t>
            </a:r>
            <a:r>
              <a:rPr lang="en-US" dirty="0" err="1"/>
              <a:t>instrumentalness</a:t>
            </a:r>
            <a:r>
              <a:rPr lang="en-US" dirty="0"/>
              <a:t>, </a:t>
            </a:r>
            <a:r>
              <a:rPr lang="en-US" dirty="0" err="1"/>
              <a:t>speechiness</a:t>
            </a:r>
            <a:endParaRPr lang="de-DE" dirty="0"/>
          </a:p>
          <a:p>
            <a:pPr>
              <a:buClr>
                <a:srgbClr val="8AAE1B"/>
              </a:buClr>
            </a:pPr>
            <a:endParaRPr lang="de-DE" dirty="0"/>
          </a:p>
          <a:p>
            <a:pPr>
              <a:buClr>
                <a:srgbClr val="8AAE1B"/>
              </a:buClr>
            </a:pPr>
            <a:r>
              <a:rPr lang="de-DE" dirty="0"/>
              <a:t>Nach welchen Kriterien gruppiert der Algorithmus die Songs?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5BEDFEE-0174-45CC-8066-6261004318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Playlist Clustering nach Tänzen?</a:t>
            </a:r>
          </a:p>
        </p:txBody>
      </p:sp>
    </p:spTree>
    <p:extLst>
      <p:ext uri="{BB962C8B-B14F-4D97-AF65-F5344CB8AC3E}">
        <p14:creationId xmlns:p14="http://schemas.microsoft.com/office/powerpoint/2010/main" val="26327266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C98F2E13-23D5-43AF-B4C2-73BDA5378A3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668" y="824502"/>
            <a:ext cx="7045478" cy="6004194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4C87D9F-4C39-455C-99CF-587F14BF5A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4500" y="896733"/>
            <a:ext cx="11554883" cy="88005"/>
          </a:xfrm>
        </p:spPr>
        <p:txBody>
          <a:bodyPr/>
          <a:lstStyle/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8183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AE762C5-07FE-4E12-9805-CA98E84597A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5" y="1078335"/>
            <a:ext cx="5787851" cy="4935603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E062EA8-1650-4829-AEC1-B37BEC7940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flipV="1">
            <a:off x="324500" y="844062"/>
            <a:ext cx="11554883" cy="52671"/>
          </a:xfrm>
        </p:spPr>
        <p:txBody>
          <a:bodyPr/>
          <a:lstStyle/>
          <a:p>
            <a:r>
              <a:rPr lang="de-DE" dirty="0"/>
              <a:t> 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FEDC7C4-4F80-469C-AD24-41CE3F66C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356" y="747712"/>
            <a:ext cx="6356629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13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7B50E50-24F2-4271-AEE3-687D8E6CB9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Clr>
                <a:srgbClr val="8AAE1B"/>
              </a:buClr>
            </a:pPr>
            <a:r>
              <a:rPr lang="de-DE" dirty="0"/>
              <a:t>2 gemischte Playlists</a:t>
            </a:r>
          </a:p>
          <a:p>
            <a:pPr>
              <a:buClr>
                <a:srgbClr val="8AAE1B"/>
              </a:buClr>
            </a:pPr>
            <a:endParaRPr lang="de-DE" dirty="0"/>
          </a:p>
          <a:p>
            <a:pPr>
              <a:buClr>
                <a:srgbClr val="8AAE1B"/>
              </a:buClr>
            </a:pPr>
            <a:r>
              <a:rPr lang="de-DE" dirty="0"/>
              <a:t>Nach welchen Kriterien trennt der Algorithmus die Songs auf?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F2721A-FBE7-4234-B487-750537C047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Playlist Clustering - User	</a:t>
            </a:r>
          </a:p>
        </p:txBody>
      </p:sp>
    </p:spTree>
    <p:extLst>
      <p:ext uri="{BB962C8B-B14F-4D97-AF65-F5344CB8AC3E}">
        <p14:creationId xmlns:p14="http://schemas.microsoft.com/office/powerpoint/2010/main" val="40728869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41B9F2B4-016B-43FE-81CA-0AE4AA74B08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880" y="753541"/>
            <a:ext cx="7269376" cy="5793492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A6C1B48-7244-4B1B-95FF-9C077B3914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4500" y="896734"/>
            <a:ext cx="11554883" cy="228682"/>
          </a:xfrm>
        </p:spPr>
        <p:txBody>
          <a:bodyPr/>
          <a:lstStyle/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6331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4B2DAA4-EA92-49B9-AD06-DA080481F5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Playlists nach Clustering</a:t>
            </a:r>
          </a:p>
          <a:p>
            <a:endParaRPr lang="de-DE" dirty="0"/>
          </a:p>
          <a:p>
            <a:r>
              <a:rPr lang="de-DE" dirty="0"/>
              <a:t>Netzwerkanalyse auf Basis „ähnlicher Künstler“</a:t>
            </a:r>
          </a:p>
          <a:p>
            <a:endParaRPr lang="de-DE" dirty="0"/>
          </a:p>
          <a:p>
            <a:r>
              <a:rPr lang="de-DE" dirty="0"/>
              <a:t>Songtextanalyse</a:t>
            </a:r>
          </a:p>
          <a:p>
            <a:endParaRPr lang="de-DE" dirty="0"/>
          </a:p>
          <a:p>
            <a:r>
              <a:rPr lang="de-DE" dirty="0"/>
              <a:t>…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6995A01-D495-4574-901F-9EDB7784DE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</p:spTree>
    <p:extLst>
      <p:ext uri="{BB962C8B-B14F-4D97-AF65-F5344CB8AC3E}">
        <p14:creationId xmlns:p14="http://schemas.microsoft.com/office/powerpoint/2010/main" val="14350583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AE762C5-07FE-4E12-9805-CA98E84597A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5" y="1078335"/>
            <a:ext cx="5787851" cy="4935603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E062EA8-1650-4829-AEC1-B37BEC7940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flipV="1">
            <a:off x="324500" y="844062"/>
            <a:ext cx="11554883" cy="52671"/>
          </a:xfrm>
        </p:spPr>
        <p:txBody>
          <a:bodyPr/>
          <a:lstStyle/>
          <a:p>
            <a:r>
              <a:rPr lang="de-DE" dirty="0"/>
              <a:t> 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FEDC7C4-4F80-469C-AD24-41CE3F66C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356" y="747712"/>
            <a:ext cx="6356629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8958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4C48859-5A68-4D25-9FE1-0B829657B0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67D484A-8C98-405C-AD0E-A09707D20D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5" name="Objekt 4">
            <a:hlinkClick r:id="" action="ppaction://ole?verb=0"/>
            <a:extLst>
              <a:ext uri="{FF2B5EF4-FFF2-40B4-BE49-F238E27FC236}">
                <a16:creationId xmlns:a16="http://schemas.microsoft.com/office/drawing/2014/main" id="{D90F4AD6-900C-42C2-8764-03C794A671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2259831"/>
              </p:ext>
            </p:extLst>
          </p:nvPr>
        </p:nvGraphicFramePr>
        <p:xfrm>
          <a:off x="0" y="0"/>
          <a:ext cx="12194472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4" name="Presentation" r:id="rId3" imgW="6094394" imgH="3427331" progId="PowerPoint.Show.12">
                  <p:embed/>
                </p:oleObj>
              </mc:Choice>
              <mc:Fallback>
                <p:oleObj name="Presentation" r:id="rId3" imgW="6094394" imgH="3427331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4472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7283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602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323035" y="1597869"/>
            <a:ext cx="5663783" cy="4537208"/>
          </a:xfrm>
        </p:spPr>
        <p:txBody>
          <a:bodyPr/>
          <a:lstStyle/>
          <a:p>
            <a:pPr marL="457200" indent="-457200">
              <a:buClr>
                <a:srgbClr val="8AAE1B"/>
              </a:buClr>
              <a:buFont typeface="+mj-lt"/>
              <a:buAutoNum type="arabicPeriod"/>
            </a:pPr>
            <a:r>
              <a:rPr lang="de-DE" dirty="0"/>
              <a:t>Spotify API &amp; Audio Features</a:t>
            </a:r>
          </a:p>
          <a:p>
            <a:pPr marL="457200" indent="-457200">
              <a:buClr>
                <a:srgbClr val="8AAE1B"/>
              </a:buClr>
              <a:buFont typeface="+mj-lt"/>
              <a:buAutoNum type="arabicPeriod"/>
            </a:pPr>
            <a:endParaRPr lang="de-DE" dirty="0"/>
          </a:p>
          <a:p>
            <a:pPr marL="457200" indent="-457200">
              <a:buClr>
                <a:srgbClr val="8AAE1B"/>
              </a:buClr>
              <a:buFont typeface="+mj-lt"/>
              <a:buAutoNum type="arabicPeriod"/>
            </a:pPr>
            <a:r>
              <a:rPr lang="de-DE" dirty="0"/>
              <a:t>Erste Einblicke</a:t>
            </a:r>
          </a:p>
          <a:p>
            <a:pPr marL="457200" indent="-457200">
              <a:buClr>
                <a:srgbClr val="8AAE1B"/>
              </a:buClr>
              <a:buFont typeface="+mj-lt"/>
              <a:buAutoNum type="arabicPeriod"/>
            </a:pPr>
            <a:endParaRPr lang="de-DE" dirty="0"/>
          </a:p>
          <a:p>
            <a:pPr marL="457200" indent="-457200">
              <a:buClr>
                <a:srgbClr val="8AAE1B"/>
              </a:buClr>
              <a:buFont typeface="+mj-lt"/>
              <a:buAutoNum type="arabicPeriod"/>
            </a:pPr>
            <a:r>
              <a:rPr lang="de-DE" dirty="0" err="1"/>
              <a:t>Machine</a:t>
            </a:r>
            <a:r>
              <a:rPr lang="de-DE" dirty="0"/>
              <a:t> Learning &amp; Spotify</a:t>
            </a:r>
          </a:p>
          <a:p>
            <a:pPr marL="457200" indent="-457200">
              <a:buClr>
                <a:srgbClr val="8AAE1B"/>
              </a:buClr>
              <a:buFont typeface="+mj-lt"/>
              <a:buAutoNum type="arabicPeriod"/>
            </a:pPr>
            <a:endParaRPr lang="de-DE" dirty="0"/>
          </a:p>
          <a:p>
            <a:pPr marL="457200" indent="-457200">
              <a:buClr>
                <a:srgbClr val="8AAE1B"/>
              </a:buClr>
              <a:buFont typeface="+mj-lt"/>
              <a:buAutoNum type="arabicPeriod"/>
            </a:pPr>
            <a:r>
              <a:rPr lang="de-DE" dirty="0"/>
              <a:t>Playlist Clustering</a:t>
            </a:r>
          </a:p>
          <a:p>
            <a:pPr marL="457200" indent="-457200">
              <a:buFont typeface="+mj-lt"/>
              <a:buAutoNum type="arabicPeriod"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6497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4F4FC49-9556-45CC-B353-1E1714C809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Clr>
                <a:srgbClr val="8AAE1B"/>
              </a:buClr>
            </a:pPr>
            <a:r>
              <a:rPr lang="de-DE" dirty="0"/>
              <a:t>Spotify – </a:t>
            </a:r>
            <a:r>
              <a:rPr lang="de-DE" dirty="0" err="1"/>
              <a:t>Streamingplattform</a:t>
            </a:r>
            <a:r>
              <a:rPr lang="de-DE" dirty="0"/>
              <a:t> für Musik</a:t>
            </a:r>
          </a:p>
          <a:p>
            <a:pPr>
              <a:buClr>
                <a:srgbClr val="8AAE1B"/>
              </a:buClr>
            </a:pPr>
            <a:endParaRPr lang="de-DE" dirty="0"/>
          </a:p>
          <a:p>
            <a:pPr>
              <a:buClr>
                <a:srgbClr val="8AAE1B"/>
              </a:buClr>
            </a:pPr>
            <a:r>
              <a:rPr lang="de-DE" dirty="0"/>
              <a:t>API – </a:t>
            </a:r>
            <a:r>
              <a:rPr lang="de-DE" b="1" dirty="0" err="1"/>
              <a:t>a</a:t>
            </a:r>
            <a:r>
              <a:rPr lang="de-DE" dirty="0" err="1"/>
              <a:t>pplication</a:t>
            </a:r>
            <a:r>
              <a:rPr lang="de-DE" dirty="0"/>
              <a:t> </a:t>
            </a:r>
            <a:r>
              <a:rPr lang="de-DE" b="1" dirty="0" err="1"/>
              <a:t>p</a:t>
            </a:r>
            <a:r>
              <a:rPr lang="de-DE" dirty="0" err="1"/>
              <a:t>rogramming</a:t>
            </a:r>
            <a:r>
              <a:rPr lang="de-DE" dirty="0"/>
              <a:t> </a:t>
            </a:r>
            <a:r>
              <a:rPr lang="de-DE" b="1" dirty="0"/>
              <a:t>i</a:t>
            </a:r>
            <a:r>
              <a:rPr lang="de-DE" dirty="0"/>
              <a:t>nterface: Schnittstelle zwischen Anwendung und Spotify</a:t>
            </a:r>
          </a:p>
          <a:p>
            <a:pPr>
              <a:buClr>
                <a:srgbClr val="8AAE1B"/>
              </a:buClr>
            </a:pPr>
            <a:endParaRPr lang="de-DE" dirty="0"/>
          </a:p>
          <a:p>
            <a:pPr>
              <a:buClr>
                <a:srgbClr val="8AAE1B"/>
              </a:buClr>
            </a:pPr>
            <a:r>
              <a:rPr lang="de-DE" dirty="0"/>
              <a:t>Informationsabruf über „</a:t>
            </a:r>
            <a:r>
              <a:rPr lang="de-DE" dirty="0" err="1"/>
              <a:t>endpoints</a:t>
            </a:r>
            <a:r>
              <a:rPr lang="de-DE" dirty="0"/>
              <a:t>“</a:t>
            </a:r>
          </a:p>
          <a:p>
            <a:pPr>
              <a:buClr>
                <a:srgbClr val="8AAE1B"/>
              </a:buClr>
            </a:pPr>
            <a:endParaRPr lang="de-DE" dirty="0"/>
          </a:p>
          <a:p>
            <a:pPr>
              <a:buClr>
                <a:srgbClr val="8AAE1B"/>
              </a:buClr>
            </a:pPr>
            <a:r>
              <a:rPr lang="de-DE" dirty="0"/>
              <a:t>Daten von Alben, Playlists, Künstlern über IDs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33D3BAA-C37A-4F52-AB36-B22D864B7F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Spotify API</a:t>
            </a:r>
          </a:p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0A4D956-C211-4BCF-AAD4-F43585C9DE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1" t="9679" r="9075" b="5909"/>
          <a:stretch/>
        </p:blipFill>
        <p:spPr>
          <a:xfrm>
            <a:off x="8533271" y="1034980"/>
            <a:ext cx="1565324" cy="146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839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AD2C2B08-ADE1-42DE-B6D9-DF49EF869B3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92" b="-1523"/>
          <a:stretch/>
        </p:blipFill>
        <p:spPr>
          <a:xfrm>
            <a:off x="323034" y="851015"/>
            <a:ext cx="11556348" cy="3166111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7EEAF40-C995-4C3C-B985-DD26D2D0F6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035" y="6039059"/>
            <a:ext cx="11556347" cy="103842"/>
          </a:xfrm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90DBEF1-C6CE-4840-A25C-11BE225471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flipV="1">
            <a:off x="324500" y="851014"/>
            <a:ext cx="11554883" cy="45719"/>
          </a:xfrm>
        </p:spPr>
        <p:txBody>
          <a:bodyPr/>
          <a:lstStyle/>
          <a:p>
            <a:r>
              <a:rPr lang="de-DE" dirty="0"/>
              <a:t>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73246-FA8E-4259-8AD3-1F102A33D4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18" y="4017126"/>
            <a:ext cx="11545931" cy="25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62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754A173-7F00-411A-94A9-D34AA13DD4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Clr>
                <a:srgbClr val="8AAE1B"/>
              </a:buClr>
            </a:pPr>
            <a:r>
              <a:rPr lang="de-DE" dirty="0" err="1"/>
              <a:t>duration_ms</a:t>
            </a:r>
            <a:r>
              <a:rPr lang="de-DE" dirty="0"/>
              <a:t> – Dauer des Songs (in </a:t>
            </a:r>
            <a:r>
              <a:rPr lang="de-DE" dirty="0" err="1"/>
              <a:t>ms</a:t>
            </a:r>
            <a:r>
              <a:rPr lang="de-DE" dirty="0"/>
              <a:t>)</a:t>
            </a:r>
          </a:p>
          <a:p>
            <a:pPr>
              <a:buClr>
                <a:srgbClr val="8AAE1B"/>
              </a:buClr>
            </a:pPr>
            <a:endParaRPr lang="de-DE" dirty="0"/>
          </a:p>
          <a:p>
            <a:pPr>
              <a:buClr>
                <a:srgbClr val="8AAE1B"/>
              </a:buClr>
            </a:pPr>
            <a:r>
              <a:rPr lang="de-DE" dirty="0"/>
              <a:t>Key – Tonart</a:t>
            </a:r>
          </a:p>
          <a:p>
            <a:pPr>
              <a:buClr>
                <a:srgbClr val="8AAE1B"/>
              </a:buClr>
            </a:pPr>
            <a:endParaRPr lang="de-DE" dirty="0"/>
          </a:p>
          <a:p>
            <a:pPr>
              <a:buClr>
                <a:srgbClr val="8AAE1B"/>
              </a:buClr>
            </a:pPr>
            <a:r>
              <a:rPr lang="de-DE" dirty="0"/>
              <a:t>Mode – Dur/Moll</a:t>
            </a:r>
          </a:p>
          <a:p>
            <a:pPr>
              <a:buClr>
                <a:srgbClr val="8AAE1B"/>
              </a:buClr>
            </a:pPr>
            <a:endParaRPr lang="de-DE" dirty="0"/>
          </a:p>
          <a:p>
            <a:pPr>
              <a:buClr>
                <a:srgbClr val="8AAE1B"/>
              </a:buClr>
            </a:pPr>
            <a:r>
              <a:rPr lang="de-DE" dirty="0" err="1"/>
              <a:t>Time_signature</a:t>
            </a:r>
            <a:r>
              <a:rPr lang="de-DE" dirty="0"/>
              <a:t> – Beats pro Takt</a:t>
            </a:r>
          </a:p>
          <a:p>
            <a:pPr>
              <a:buClr>
                <a:srgbClr val="8AAE1B"/>
              </a:buClr>
            </a:pPr>
            <a:endParaRPr lang="de-DE" dirty="0"/>
          </a:p>
          <a:p>
            <a:pPr>
              <a:buClr>
                <a:srgbClr val="8AAE1B"/>
              </a:buClr>
            </a:pPr>
            <a:r>
              <a:rPr lang="de-DE" dirty="0"/>
              <a:t>Tempo – Geschwindigkeit des Songs in </a:t>
            </a:r>
            <a:r>
              <a:rPr lang="de-DE" b="1" dirty="0"/>
              <a:t>B</a:t>
            </a:r>
            <a:r>
              <a:rPr lang="de-DE" dirty="0"/>
              <a:t>eats </a:t>
            </a:r>
            <a:r>
              <a:rPr lang="de-DE" b="1" dirty="0"/>
              <a:t>P</a:t>
            </a:r>
            <a:r>
              <a:rPr lang="de-DE" dirty="0"/>
              <a:t>er </a:t>
            </a:r>
            <a:r>
              <a:rPr lang="de-DE" b="1" dirty="0" err="1"/>
              <a:t>M</a:t>
            </a:r>
            <a:r>
              <a:rPr lang="de-DE" dirty="0" err="1"/>
              <a:t>inutes</a:t>
            </a:r>
            <a:r>
              <a:rPr lang="de-DE" dirty="0"/>
              <a:t> (=</a:t>
            </a:r>
            <a:r>
              <a:rPr lang="de-DE" b="1" dirty="0"/>
              <a:t>BPM</a:t>
            </a:r>
            <a:r>
              <a:rPr lang="de-DE" dirty="0"/>
              <a:t>)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F11D76E-58BD-4494-ADCD-4D70F671F6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Audio Features</a:t>
            </a:r>
          </a:p>
        </p:txBody>
      </p:sp>
      <p:pic>
        <p:nvPicPr>
          <p:cNvPr id="4" name="Grafik 3" descr="Musik">
            <a:extLst>
              <a:ext uri="{FF2B5EF4-FFF2-40B4-BE49-F238E27FC236}">
                <a16:creationId xmlns:a16="http://schemas.microsoft.com/office/drawing/2014/main" id="{77224D09-7716-4E2E-B6FB-E259EBCAE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5532" y="2089774"/>
            <a:ext cx="2511139" cy="251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46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0E9608C-86F9-4815-A131-CDEE980FAB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Clr>
                <a:srgbClr val="8AAE1B"/>
              </a:buClr>
            </a:pPr>
            <a:r>
              <a:rPr lang="de-DE" dirty="0" err="1"/>
              <a:t>Speechiness</a:t>
            </a:r>
            <a:r>
              <a:rPr lang="de-DE" dirty="0"/>
              <a:t> – Präsenz von Gesang/Sprache (&gt;0.66 </a:t>
            </a:r>
            <a:r>
              <a:rPr lang="de-DE" dirty="0">
                <a:sym typeface="Wingdings" panose="05000000000000000000" pitchFamily="2" charset="2"/>
              </a:rPr>
              <a:t> ausschließlich Gesang/Reden</a:t>
            </a:r>
            <a:r>
              <a:rPr lang="de-DE" dirty="0"/>
              <a:t>)</a:t>
            </a:r>
          </a:p>
          <a:p>
            <a:pPr>
              <a:buClr>
                <a:srgbClr val="8AAE1B"/>
              </a:buClr>
            </a:pPr>
            <a:r>
              <a:rPr lang="de-DE" dirty="0"/>
              <a:t>Valence – Stimmung des Songs (fröhlich = hoch, düster = niedrig)</a:t>
            </a:r>
          </a:p>
          <a:p>
            <a:pPr>
              <a:buClr>
                <a:srgbClr val="8AAE1B"/>
              </a:buClr>
            </a:pPr>
            <a:r>
              <a:rPr lang="de-DE" dirty="0"/>
              <a:t>Instrumentalness -  Wahrscheinlichkeit, dass ein Song keine Vocals enthält</a:t>
            </a:r>
          </a:p>
          <a:p>
            <a:pPr>
              <a:buClr>
                <a:srgbClr val="8AAE1B"/>
              </a:buClr>
            </a:pPr>
            <a:r>
              <a:rPr lang="de-DE" dirty="0" err="1"/>
              <a:t>Liveness</a:t>
            </a:r>
            <a:r>
              <a:rPr lang="de-DE" dirty="0"/>
              <a:t> – Wahrscheinlichkeit, dass ein Publikum im Song zu hören ist</a:t>
            </a:r>
          </a:p>
          <a:p>
            <a:pPr>
              <a:buClr>
                <a:srgbClr val="8AAE1B"/>
              </a:buClr>
            </a:pPr>
            <a:r>
              <a:rPr lang="de-DE" dirty="0" err="1"/>
              <a:t>Loudness</a:t>
            </a:r>
            <a:r>
              <a:rPr lang="de-DE" dirty="0"/>
              <a:t> – Lautstärke</a:t>
            </a:r>
          </a:p>
          <a:p>
            <a:pPr>
              <a:buClr>
                <a:srgbClr val="8AAE1B"/>
              </a:buClr>
            </a:pPr>
            <a:r>
              <a:rPr lang="de-DE" dirty="0" err="1"/>
              <a:t>Acousticness</a:t>
            </a:r>
            <a:r>
              <a:rPr lang="de-DE" dirty="0"/>
              <a:t> – Wahrscheinlichkeit, dass ein Song </a:t>
            </a:r>
            <a:r>
              <a:rPr lang="de-DE" dirty="0" err="1"/>
              <a:t>akkustisch</a:t>
            </a:r>
            <a:r>
              <a:rPr lang="de-DE" dirty="0"/>
              <a:t> ist</a:t>
            </a:r>
          </a:p>
          <a:p>
            <a:pPr>
              <a:buClr>
                <a:srgbClr val="8AAE1B"/>
              </a:buClr>
            </a:pPr>
            <a:r>
              <a:rPr lang="de-DE" dirty="0" err="1"/>
              <a:t>Danceability</a:t>
            </a:r>
            <a:r>
              <a:rPr lang="de-DE" dirty="0"/>
              <a:t> – Tanzbarkeit aufgrund von Rhythmus, Tempo, „</a:t>
            </a:r>
            <a:r>
              <a:rPr lang="de-DE" dirty="0" err="1"/>
              <a:t>beat</a:t>
            </a:r>
            <a:r>
              <a:rPr lang="de-DE" dirty="0"/>
              <a:t> </a:t>
            </a:r>
            <a:r>
              <a:rPr lang="de-DE" dirty="0" err="1"/>
              <a:t>strength</a:t>
            </a:r>
            <a:r>
              <a:rPr lang="de-DE" dirty="0"/>
              <a:t>“</a:t>
            </a:r>
          </a:p>
          <a:p>
            <a:pPr>
              <a:buClr>
                <a:srgbClr val="8AAE1B"/>
              </a:buClr>
            </a:pPr>
            <a:r>
              <a:rPr lang="de-DE" dirty="0"/>
              <a:t>Energy – Energiegefühl (Death </a:t>
            </a:r>
            <a:r>
              <a:rPr lang="de-DE" dirty="0" err="1"/>
              <a:t>Metal</a:t>
            </a:r>
            <a:r>
              <a:rPr lang="de-DE" dirty="0"/>
              <a:t> = hoch, Bach  = niedrig)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A5C10F-88A1-4A6E-9D58-D424580486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Audio Features</a:t>
            </a:r>
          </a:p>
        </p:txBody>
      </p:sp>
    </p:spTree>
    <p:extLst>
      <p:ext uri="{BB962C8B-B14F-4D97-AF65-F5344CB8AC3E}">
        <p14:creationId xmlns:p14="http://schemas.microsoft.com/office/powerpoint/2010/main" val="2893539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AFD60AB-2F5C-4FE1-AD40-5485FEC6DB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1152" y="896733"/>
            <a:ext cx="11556348" cy="4537208"/>
          </a:xfrm>
        </p:spPr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 algn="ctr">
              <a:buNone/>
            </a:pPr>
            <a:r>
              <a:rPr lang="de-DE" sz="2800" dirty="0"/>
              <a:t>Spiegeln die Daten offensichtliche klangliche Unterschied wieder?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4AFC9E-0E61-40FC-9551-EBD98F9CE8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155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R-Akademie Folienmaster">
      <a:dk1>
        <a:srgbClr val="675446"/>
      </a:dk1>
      <a:lt1>
        <a:srgbClr val="FFFFFF"/>
      </a:lt1>
      <a:dk2>
        <a:srgbClr val="FFFFFF"/>
      </a:dk2>
      <a:lt2>
        <a:srgbClr val="FFFFFF"/>
      </a:lt2>
      <a:accent1>
        <a:srgbClr val="88AB33"/>
      </a:accent1>
      <a:accent2>
        <a:srgbClr val="F98948"/>
      </a:accent2>
      <a:accent3>
        <a:srgbClr val="437F97"/>
      </a:accent3>
      <a:accent4>
        <a:srgbClr val="A6A6A6"/>
      </a:accent4>
      <a:accent5>
        <a:srgbClr val="88AB33"/>
      </a:accent5>
      <a:accent6>
        <a:srgbClr val="AFCF5F"/>
      </a:accent6>
      <a:hlink>
        <a:srgbClr val="88AB33"/>
      </a:hlink>
      <a:folHlink>
        <a:srgbClr val="6A8527"/>
      </a:folHlink>
    </a:clrScheme>
    <a:fontScheme name="R-Akademie Master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E5E5A036-4093-40D2-987E-B099DCFE300D}" vid="{069D123E-4D4C-4D24-BFBA-FBC94513123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eoda Folienmaster</Template>
  <TotalTime>0</TotalTime>
  <Words>859</Words>
  <Application>Microsoft Office PowerPoint</Application>
  <PresentationFormat>Breitbild</PresentationFormat>
  <Paragraphs>300</Paragraphs>
  <Slides>35</Slides>
  <Notes>6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2" baseType="lpstr">
      <vt:lpstr>Arial</vt:lpstr>
      <vt:lpstr>Calibri</vt:lpstr>
      <vt:lpstr>Courier New</vt:lpstr>
      <vt:lpstr>Symbol</vt:lpstr>
      <vt:lpstr>Wingdings</vt:lpstr>
      <vt:lpstr>Office</vt:lpstr>
      <vt:lpstr>Microsoft 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 Schneider</dc:creator>
  <cp:lastModifiedBy>Florian Schmoll</cp:lastModifiedBy>
  <cp:revision>120</cp:revision>
  <dcterms:created xsi:type="dcterms:W3CDTF">2018-05-29T06:42:17Z</dcterms:created>
  <dcterms:modified xsi:type="dcterms:W3CDTF">2018-11-21T07:01:19Z</dcterms:modified>
</cp:coreProperties>
</file>